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223"/>
            <a:ext cx="9143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4401357" y="0"/>
            <a:ext cx="474264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-825" y="0"/>
            <a:ext cx="914558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1323847"/>
            <a:ext cx="8957945" cy="581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739" y="1878583"/>
            <a:ext cx="8672195" cy="18154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7" Type="http://schemas.openxmlformats.org/officeDocument/2006/relationships/image" Target="../media/image6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1.png"/><Relationship Id="rId6" Type="http://schemas.openxmlformats.org/officeDocument/2006/relationships/image" Target="../media/image6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3.png"/><Relationship Id="rId6" Type="http://schemas.openxmlformats.org/officeDocument/2006/relationships/image" Target="../media/image6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5.png"/><Relationship Id="rId6" Type="http://schemas.openxmlformats.org/officeDocument/2006/relationships/image" Target="../media/image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7.png"/><Relationship Id="rId6" Type="http://schemas.openxmlformats.org/officeDocument/2006/relationships/image" Target="../media/image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6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1.png"/><Relationship Id="rId6" Type="http://schemas.openxmlformats.org/officeDocument/2006/relationships/image" Target="../media/image6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3.png"/><Relationship Id="rId6" Type="http://schemas.openxmlformats.org/officeDocument/2006/relationships/image" Target="../media/image6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5.png"/><Relationship Id="rId6" Type="http://schemas.openxmlformats.org/officeDocument/2006/relationships/image" Target="../media/image6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7.png"/><Relationship Id="rId6" Type="http://schemas.openxmlformats.org/officeDocument/2006/relationships/image" Target="../media/image6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9.png"/><Relationship Id="rId6" Type="http://schemas.openxmlformats.org/officeDocument/2006/relationships/image" Target="../media/image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9.jpg"/><Relationship Id="rId7" Type="http://schemas.openxmlformats.org/officeDocument/2006/relationships/image" Target="../media/image6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1.png"/><Relationship Id="rId6" Type="http://schemas.openxmlformats.org/officeDocument/2006/relationships/image" Target="../media/image6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3.png"/><Relationship Id="rId6" Type="http://schemas.openxmlformats.org/officeDocument/2006/relationships/image" Target="../media/image6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5.png"/><Relationship Id="rId6" Type="http://schemas.openxmlformats.org/officeDocument/2006/relationships/image" Target="../media/image6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7.png"/><Relationship Id="rId6" Type="http://schemas.openxmlformats.org/officeDocument/2006/relationships/image" Target="../media/image6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9.png"/><Relationship Id="rId6" Type="http://schemas.openxmlformats.org/officeDocument/2006/relationships/image" Target="../media/image6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1.png"/><Relationship Id="rId6" Type="http://schemas.openxmlformats.org/officeDocument/2006/relationships/image" Target="../media/image6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3.png"/><Relationship Id="rId6" Type="http://schemas.openxmlformats.org/officeDocument/2006/relationships/image" Target="../media/image6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55.jpg"/><Relationship Id="rId7" Type="http://schemas.openxmlformats.org/officeDocument/2006/relationships/image" Target="../media/image56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1.jpg"/><Relationship Id="rId7" Type="http://schemas.openxmlformats.org/officeDocument/2006/relationships/image" Target="../media/image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6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6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729471" cy="685799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-825" y="0"/>
            <a:ext cx="914558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4500" y="1031189"/>
            <a:ext cx="3391535" cy="7886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0" spc="-20">
                <a:solidFill>
                  <a:srgbClr val="636B85"/>
                </a:solidFill>
                <a:latin typeface="Carlito"/>
                <a:cs typeface="Carlito"/>
              </a:rPr>
              <a:t>Presented</a:t>
            </a:r>
            <a:r>
              <a:rPr dirty="0" sz="5000" spc="-95">
                <a:solidFill>
                  <a:srgbClr val="636B85"/>
                </a:solidFill>
                <a:latin typeface="Carlito"/>
                <a:cs typeface="Carlito"/>
              </a:rPr>
              <a:t> </a:t>
            </a:r>
            <a:r>
              <a:rPr dirty="0" sz="5000" spc="-15">
                <a:solidFill>
                  <a:srgbClr val="636B85"/>
                </a:solidFill>
                <a:latin typeface="Carlito"/>
                <a:cs typeface="Carlito"/>
              </a:rPr>
              <a:t>by</a:t>
            </a:r>
            <a:endParaRPr sz="50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1866113"/>
            <a:ext cx="6414770" cy="2877185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0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90">
                <a:latin typeface="Georgia"/>
                <a:cs typeface="Georgia"/>
              </a:rPr>
              <a:t>Team </a:t>
            </a:r>
            <a:r>
              <a:rPr dirty="0" sz="2600" spc="-50">
                <a:latin typeface="Georgia"/>
                <a:cs typeface="Georgia"/>
              </a:rPr>
              <a:t>leader: </a:t>
            </a:r>
            <a:r>
              <a:rPr dirty="0" sz="2600">
                <a:latin typeface="Arial"/>
                <a:cs typeface="Arial"/>
              </a:rPr>
              <a:t>B</a:t>
            </a:r>
            <a:r>
              <a:rPr dirty="0" sz="2600" spc="345">
                <a:latin typeface="Arial"/>
                <a:cs typeface="Arial"/>
              </a:rPr>
              <a:t> </a:t>
            </a:r>
            <a:r>
              <a:rPr dirty="0" sz="2600" spc="550">
                <a:latin typeface="Arial"/>
                <a:cs typeface="Arial"/>
              </a:rPr>
              <a:t>Bhuvaneswari</a:t>
            </a:r>
            <a:endParaRPr sz="2600">
              <a:latin typeface="Arial"/>
              <a:cs typeface="Arial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90">
                <a:latin typeface="Georgia"/>
                <a:cs typeface="Georgia"/>
              </a:rPr>
              <a:t>Team </a:t>
            </a:r>
            <a:r>
              <a:rPr dirty="0" sz="2600" spc="-35">
                <a:latin typeface="Georgia"/>
                <a:cs typeface="Georgia"/>
              </a:rPr>
              <a:t>member </a:t>
            </a:r>
            <a:r>
              <a:rPr dirty="0" sz="2600" spc="135">
                <a:latin typeface="Arial"/>
                <a:cs typeface="Arial"/>
              </a:rPr>
              <a:t>1:Ac</a:t>
            </a:r>
            <a:r>
              <a:rPr dirty="0" sz="2600" spc="240">
                <a:latin typeface="Arial"/>
                <a:cs typeface="Arial"/>
              </a:rPr>
              <a:t> </a:t>
            </a:r>
            <a:r>
              <a:rPr dirty="0" sz="2600" spc="745">
                <a:latin typeface="Arial"/>
                <a:cs typeface="Arial"/>
              </a:rPr>
              <a:t>Nilakanta</a:t>
            </a:r>
            <a:endParaRPr sz="2600">
              <a:latin typeface="Arial"/>
              <a:cs typeface="Arial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90">
                <a:latin typeface="Georgia"/>
                <a:cs typeface="Georgia"/>
              </a:rPr>
              <a:t>Team </a:t>
            </a:r>
            <a:r>
              <a:rPr dirty="0" sz="2600" spc="-35">
                <a:latin typeface="Georgia"/>
                <a:cs typeface="Georgia"/>
              </a:rPr>
              <a:t>member </a:t>
            </a:r>
            <a:r>
              <a:rPr dirty="0" sz="2600" spc="-175">
                <a:latin typeface="Georgia"/>
                <a:cs typeface="Georgia"/>
              </a:rPr>
              <a:t>2: </a:t>
            </a:r>
            <a:r>
              <a:rPr dirty="0" sz="2600" spc="380">
                <a:latin typeface="Arial"/>
                <a:cs typeface="Arial"/>
              </a:rPr>
              <a:t>A</a:t>
            </a:r>
            <a:r>
              <a:rPr dirty="0" sz="2600" spc="-10">
                <a:latin typeface="Arial"/>
                <a:cs typeface="Arial"/>
              </a:rPr>
              <a:t> </a:t>
            </a:r>
            <a:r>
              <a:rPr dirty="0" sz="2600" spc="750">
                <a:latin typeface="Arial"/>
                <a:cs typeface="Arial"/>
              </a:rPr>
              <a:t>Harathi</a:t>
            </a:r>
            <a:endParaRPr sz="2600">
              <a:latin typeface="Arial"/>
              <a:cs typeface="Arial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90">
                <a:latin typeface="Georgia"/>
                <a:cs typeface="Georgia"/>
              </a:rPr>
              <a:t>Team </a:t>
            </a:r>
            <a:r>
              <a:rPr dirty="0" sz="2600" spc="-30">
                <a:latin typeface="Georgia"/>
                <a:cs typeface="Georgia"/>
              </a:rPr>
              <a:t>member</a:t>
            </a:r>
            <a:r>
              <a:rPr dirty="0" sz="2600" spc="-30">
                <a:latin typeface="Carlito"/>
                <a:cs typeface="Carlito"/>
              </a:rPr>
              <a:t>3 </a:t>
            </a:r>
            <a:r>
              <a:rPr dirty="0" sz="2600" spc="-70">
                <a:latin typeface="Georgia"/>
                <a:cs typeface="Georgia"/>
              </a:rPr>
              <a:t>:</a:t>
            </a:r>
            <a:r>
              <a:rPr dirty="0" sz="2600" spc="-70">
                <a:latin typeface="Arial"/>
                <a:cs typeface="Arial"/>
              </a:rPr>
              <a:t>B</a:t>
            </a:r>
            <a:r>
              <a:rPr dirty="0" sz="2600" spc="345">
                <a:latin typeface="Arial"/>
                <a:cs typeface="Arial"/>
              </a:rPr>
              <a:t> </a:t>
            </a:r>
            <a:r>
              <a:rPr dirty="0" sz="2600" spc="715">
                <a:latin typeface="Arial"/>
                <a:cs typeface="Arial"/>
              </a:rPr>
              <a:t>Nithin</a:t>
            </a:r>
            <a:endParaRPr sz="2600">
              <a:latin typeface="Arial"/>
              <a:cs typeface="Arial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90">
                <a:latin typeface="Georgia"/>
                <a:cs typeface="Georgia"/>
              </a:rPr>
              <a:t>Team </a:t>
            </a:r>
            <a:r>
              <a:rPr dirty="0" sz="2600" spc="-35">
                <a:latin typeface="Georgia"/>
                <a:cs typeface="Georgia"/>
              </a:rPr>
              <a:t>member </a:t>
            </a:r>
            <a:r>
              <a:rPr dirty="0" sz="2600" spc="-90">
                <a:latin typeface="Georgia"/>
                <a:cs typeface="Georgia"/>
              </a:rPr>
              <a:t>4 </a:t>
            </a:r>
            <a:r>
              <a:rPr dirty="0" sz="2600" spc="-5">
                <a:latin typeface="Georgia"/>
                <a:cs typeface="Georgia"/>
              </a:rPr>
              <a:t>:</a:t>
            </a:r>
            <a:r>
              <a:rPr dirty="0" sz="2600" spc="-5">
                <a:latin typeface="Arial"/>
                <a:cs typeface="Arial"/>
              </a:rPr>
              <a:t>BR</a:t>
            </a:r>
            <a:r>
              <a:rPr dirty="0" sz="2600" spc="335">
                <a:latin typeface="Arial"/>
                <a:cs typeface="Arial"/>
              </a:rPr>
              <a:t> </a:t>
            </a:r>
            <a:r>
              <a:rPr dirty="0" sz="2600" spc="254">
                <a:latin typeface="Arial"/>
                <a:cs typeface="Arial"/>
              </a:rPr>
              <a:t>Siva</a:t>
            </a:r>
            <a:endParaRPr sz="2600">
              <a:latin typeface="Arial"/>
              <a:cs typeface="Arial"/>
            </a:endParaRPr>
          </a:p>
          <a:p>
            <a:pPr marL="287020" indent="-274320">
              <a:lnSpc>
                <a:spcPct val="100000"/>
              </a:lnSpc>
              <a:spcBef>
                <a:spcPts val="610"/>
              </a:spcBef>
              <a:buClr>
                <a:srgbClr val="8BACAD"/>
              </a:buClr>
              <a:buSzPct val="94230"/>
              <a:buChar char="•"/>
              <a:tabLst>
                <a:tab pos="286385" algn="l"/>
                <a:tab pos="287020" algn="l"/>
              </a:tabLst>
            </a:pPr>
            <a:r>
              <a:rPr dirty="0" sz="2600" spc="390">
                <a:latin typeface="Arial"/>
                <a:cs typeface="Arial"/>
              </a:rPr>
              <a:t>Team </a:t>
            </a:r>
            <a:r>
              <a:rPr dirty="0" sz="2600" spc="440">
                <a:latin typeface="Arial"/>
                <a:cs typeface="Arial"/>
              </a:rPr>
              <a:t>member </a:t>
            </a:r>
            <a:r>
              <a:rPr dirty="0" sz="2600" spc="-100">
                <a:latin typeface="Arial"/>
                <a:cs typeface="Arial"/>
              </a:rPr>
              <a:t>5:B</a:t>
            </a:r>
            <a:r>
              <a:rPr dirty="0" sz="2600" spc="-285">
                <a:latin typeface="Arial"/>
                <a:cs typeface="Arial"/>
              </a:rPr>
              <a:t> </a:t>
            </a:r>
            <a:r>
              <a:rPr dirty="0" sz="2600" spc="610">
                <a:latin typeface="Arial"/>
                <a:cs typeface="Arial"/>
              </a:rPr>
              <a:t>Rajashekhar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740652" y="3285744"/>
            <a:ext cx="2403475" cy="3355975"/>
            <a:chOff x="6740652" y="3285744"/>
            <a:chExt cx="2403475" cy="3355975"/>
          </a:xfrm>
        </p:grpSpPr>
        <p:sp>
          <p:nvSpPr>
            <p:cNvPr id="10" name="object 10"/>
            <p:cNvSpPr/>
            <p:nvPr/>
          </p:nvSpPr>
          <p:spPr>
            <a:xfrm>
              <a:off x="6740652" y="3285744"/>
              <a:ext cx="2403348" cy="33086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441436" y="6155436"/>
              <a:ext cx="486155" cy="48615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372" y="2692349"/>
            <a:ext cx="6024880" cy="13665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800" spc="1210">
                <a:solidFill>
                  <a:srgbClr val="FFFFFF"/>
                </a:solidFill>
                <a:latin typeface="Times New Roman"/>
                <a:cs typeface="Times New Roman"/>
              </a:rPr>
              <a:t>Thank</a:t>
            </a:r>
            <a:r>
              <a:rPr dirty="0" sz="8800" spc="-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8800" spc="1090">
                <a:solidFill>
                  <a:srgbClr val="FFFFFF"/>
                </a:solidFill>
                <a:latin typeface="Times New Roman"/>
                <a:cs typeface="Times New Roman"/>
              </a:rPr>
              <a:t>you</a:t>
            </a:r>
            <a:endParaRPr sz="8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441435" y="6155435"/>
            <a:ext cx="486155" cy="486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1020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779264" y="606550"/>
              <a:ext cx="4364736" cy="625144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6116" y="621790"/>
              <a:ext cx="4602480" cy="615086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-825" y="0"/>
            <a:ext cx="914558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4500" y="1031189"/>
            <a:ext cx="1564640" cy="7886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0" spc="-45">
                <a:solidFill>
                  <a:srgbClr val="636B85"/>
                </a:solidFill>
                <a:latin typeface="Carlito"/>
                <a:cs typeface="Carlito"/>
              </a:rPr>
              <a:t>t</a:t>
            </a:r>
            <a:r>
              <a:rPr dirty="0" sz="5000" spc="-5">
                <a:solidFill>
                  <a:srgbClr val="636B85"/>
                </a:solidFill>
                <a:latin typeface="Carlito"/>
                <a:cs typeface="Carlito"/>
              </a:rPr>
              <a:t>opics</a:t>
            </a:r>
            <a:endParaRPr sz="50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1868118"/>
            <a:ext cx="5958205" cy="4385945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15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70">
                <a:latin typeface="Georgia"/>
                <a:cs typeface="Georgia"/>
              </a:rPr>
              <a:t>SEO </a:t>
            </a:r>
            <a:r>
              <a:rPr dirty="0" sz="2600">
                <a:latin typeface="Georgia"/>
                <a:cs typeface="Georgia"/>
              </a:rPr>
              <a:t>OF </a:t>
            </a:r>
            <a:r>
              <a:rPr dirty="0" sz="2600" spc="-10">
                <a:latin typeface="Georgia"/>
                <a:cs typeface="Georgia"/>
              </a:rPr>
              <a:t>APOLLO </a:t>
            </a:r>
            <a:r>
              <a:rPr dirty="0" sz="2600" spc="-100">
                <a:latin typeface="Georgia"/>
                <a:cs typeface="Georgia"/>
              </a:rPr>
              <a:t>TYRES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114">
                <a:latin typeface="Georgia"/>
                <a:cs typeface="Georgia"/>
              </a:rPr>
              <a:t>KPI </a:t>
            </a:r>
            <a:r>
              <a:rPr dirty="0" sz="2600">
                <a:latin typeface="Georgia"/>
                <a:cs typeface="Georgia"/>
              </a:rPr>
              <a:t>OF </a:t>
            </a:r>
            <a:r>
              <a:rPr dirty="0" sz="2600" spc="-10">
                <a:latin typeface="Georgia"/>
                <a:cs typeface="Georgia"/>
              </a:rPr>
              <a:t>APOLLO</a:t>
            </a:r>
            <a:r>
              <a:rPr dirty="0" sz="2600" spc="45">
                <a:latin typeface="Georgia"/>
                <a:cs typeface="Georgia"/>
              </a:rPr>
              <a:t> </a:t>
            </a:r>
            <a:r>
              <a:rPr dirty="0" sz="2600" spc="-100">
                <a:latin typeface="Georgia"/>
                <a:cs typeface="Georgia"/>
              </a:rPr>
              <a:t>TYRES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  <a:tab pos="2201545" algn="l"/>
              </a:tabLst>
            </a:pPr>
            <a:r>
              <a:rPr dirty="0" sz="2600" spc="-60">
                <a:latin typeface="Georgia"/>
                <a:cs typeface="Georgia"/>
              </a:rPr>
              <a:t>SITUATION	</a:t>
            </a:r>
            <a:r>
              <a:rPr dirty="0" sz="2600" spc="-70">
                <a:latin typeface="Georgia"/>
                <a:cs typeface="Georgia"/>
              </a:rPr>
              <a:t>ANALYSIS,SWOT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70">
                <a:latin typeface="Georgia"/>
                <a:cs typeface="Georgia"/>
              </a:rPr>
              <a:t>CONSUMER</a:t>
            </a:r>
            <a:r>
              <a:rPr dirty="0" sz="2600" spc="5">
                <a:latin typeface="Georgia"/>
                <a:cs typeface="Georgia"/>
              </a:rPr>
              <a:t> </a:t>
            </a:r>
            <a:r>
              <a:rPr dirty="0" sz="2600" spc="-110">
                <a:latin typeface="Georgia"/>
                <a:cs typeface="Georgia"/>
              </a:rPr>
              <a:t>BEHAVIOR,PERCEPTION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95">
                <a:latin typeface="Georgia"/>
                <a:cs typeface="Georgia"/>
              </a:rPr>
              <a:t>SEGMENTATION&amp;TARGET</a:t>
            </a:r>
            <a:r>
              <a:rPr dirty="0" sz="2600" spc="-60">
                <a:latin typeface="Georgia"/>
                <a:cs typeface="Georgia"/>
              </a:rPr>
              <a:t> </a:t>
            </a:r>
            <a:r>
              <a:rPr dirty="0" sz="2600" spc="-100">
                <a:latin typeface="Georgia"/>
                <a:cs typeface="Georgia"/>
              </a:rPr>
              <a:t>MARKETS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40">
                <a:latin typeface="Georgia"/>
                <a:cs typeface="Georgia"/>
              </a:rPr>
              <a:t>POSITIONING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75">
                <a:latin typeface="Georgia"/>
                <a:cs typeface="Georgia"/>
              </a:rPr>
              <a:t>BRAND</a:t>
            </a:r>
            <a:r>
              <a:rPr dirty="0" sz="2600" spc="-5">
                <a:latin typeface="Georgia"/>
                <a:cs typeface="Georgia"/>
              </a:rPr>
              <a:t> </a:t>
            </a:r>
            <a:r>
              <a:rPr dirty="0" sz="2600" spc="-40">
                <a:latin typeface="Georgia"/>
                <a:cs typeface="Georgia"/>
              </a:rPr>
              <a:t>POSITIONING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90">
                <a:latin typeface="Georgia"/>
                <a:cs typeface="Georgia"/>
              </a:rPr>
              <a:t>MARKETING</a:t>
            </a:r>
            <a:r>
              <a:rPr dirty="0" sz="2600" spc="5">
                <a:latin typeface="Georgia"/>
                <a:cs typeface="Georgia"/>
              </a:rPr>
              <a:t> </a:t>
            </a:r>
            <a:r>
              <a:rPr dirty="0" sz="2600" spc="-110">
                <a:latin typeface="Georgia"/>
                <a:cs typeface="Georgia"/>
              </a:rPr>
              <a:t>MIX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110">
                <a:latin typeface="Georgia"/>
                <a:cs typeface="Georgia"/>
              </a:rPr>
              <a:t>PROBLEMS </a:t>
            </a:r>
            <a:r>
              <a:rPr dirty="0" sz="2600" spc="-85">
                <a:latin typeface="Georgia"/>
                <a:cs typeface="Georgia"/>
              </a:rPr>
              <a:t>&amp;</a:t>
            </a:r>
            <a:r>
              <a:rPr dirty="0" sz="2600" spc="100">
                <a:latin typeface="Georgia"/>
                <a:cs typeface="Georgia"/>
              </a:rPr>
              <a:t> </a:t>
            </a:r>
            <a:r>
              <a:rPr dirty="0" sz="2600" spc="-90">
                <a:latin typeface="Georgia"/>
                <a:cs typeface="Georgia"/>
              </a:rPr>
              <a:t>CHALLENGES</a:t>
            </a:r>
            <a:endParaRPr sz="26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8BACAD"/>
              </a:buClr>
              <a:buSzPct val="94230"/>
              <a:buFont typeface="Arial"/>
              <a:buChar char=""/>
              <a:tabLst>
                <a:tab pos="287020" algn="l"/>
              </a:tabLst>
            </a:pPr>
            <a:r>
              <a:rPr dirty="0" sz="2600" spc="-140">
                <a:latin typeface="Georgia"/>
                <a:cs typeface="Georgia"/>
              </a:rPr>
              <a:t>REFERNCES</a:t>
            </a:r>
            <a:endParaRPr sz="260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07735" y="620268"/>
            <a:ext cx="2877312" cy="22296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441435" y="6155435"/>
            <a:ext cx="486155" cy="4861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-825" y="0"/>
            <a:ext cx="914558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82930" y="588009"/>
            <a:ext cx="1040765" cy="7880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000" spc="-5">
                <a:solidFill>
                  <a:srgbClr val="636B85"/>
                </a:solidFill>
                <a:latin typeface="Carlito"/>
                <a:cs typeface="Carlito"/>
              </a:rPr>
              <a:t>S</a:t>
            </a:r>
            <a:r>
              <a:rPr dirty="0" sz="5000" spc="-65">
                <a:solidFill>
                  <a:srgbClr val="636B85"/>
                </a:solidFill>
                <a:latin typeface="Carlito"/>
                <a:cs typeface="Carlito"/>
              </a:rPr>
              <a:t>E</a:t>
            </a:r>
            <a:r>
              <a:rPr dirty="0" sz="5000">
                <a:solidFill>
                  <a:srgbClr val="636B85"/>
                </a:solidFill>
                <a:latin typeface="Carlito"/>
                <a:cs typeface="Carlito"/>
              </a:rPr>
              <a:t>O</a:t>
            </a:r>
            <a:endParaRPr sz="50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4610" rIns="0" bIns="0" rtlCol="0" vert="horz">
            <a:spAutoFit/>
          </a:bodyPr>
          <a:lstStyle/>
          <a:p>
            <a:pPr marL="287020" marR="5080" indent="-274320">
              <a:lnSpc>
                <a:spcPts val="1340"/>
              </a:lnSpc>
              <a:spcBef>
                <a:spcPts val="430"/>
              </a:spcBef>
              <a:tabLst>
                <a:tab pos="286385" algn="l"/>
              </a:tabLst>
            </a:pPr>
            <a:r>
              <a:rPr dirty="0" sz="1300" spc="-320">
                <a:solidFill>
                  <a:srgbClr val="8BACAD"/>
                </a:solidFill>
                <a:latin typeface="Arial"/>
                <a:cs typeface="Arial"/>
              </a:rPr>
              <a:t>	</a:t>
            </a:r>
            <a:r>
              <a:rPr dirty="0" spc="-30"/>
              <a:t>Search Engine </a:t>
            </a:r>
            <a:r>
              <a:rPr dirty="0" spc="-5"/>
              <a:t>Optimization </a:t>
            </a:r>
            <a:r>
              <a:rPr dirty="0" spc="-30"/>
              <a:t>(SEO) is </a:t>
            </a:r>
            <a:r>
              <a:rPr dirty="0" spc="-15"/>
              <a:t>crucial </a:t>
            </a:r>
            <a:r>
              <a:rPr dirty="0" spc="-25"/>
              <a:t>for businesses </a:t>
            </a:r>
            <a:r>
              <a:rPr dirty="0" spc="-15"/>
              <a:t>like </a:t>
            </a:r>
            <a:r>
              <a:rPr dirty="0" spc="-10"/>
              <a:t>Apollo </a:t>
            </a:r>
            <a:r>
              <a:rPr dirty="0" spc="-50"/>
              <a:t>Tyres </a:t>
            </a:r>
            <a:r>
              <a:rPr dirty="0" spc="-10"/>
              <a:t>to </a:t>
            </a:r>
            <a:r>
              <a:rPr dirty="0" spc="-15"/>
              <a:t>enhance </a:t>
            </a:r>
            <a:r>
              <a:rPr dirty="0" spc="-10"/>
              <a:t>their online </a:t>
            </a:r>
            <a:r>
              <a:rPr dirty="0" spc="-15"/>
              <a:t>visibility </a:t>
            </a:r>
            <a:r>
              <a:rPr dirty="0" spc="-20"/>
              <a:t>and  reach </a:t>
            </a:r>
            <a:r>
              <a:rPr dirty="0" spc="-15"/>
              <a:t>potential </a:t>
            </a:r>
            <a:r>
              <a:rPr dirty="0" spc="-25"/>
              <a:t>customers. </a:t>
            </a:r>
            <a:r>
              <a:rPr dirty="0" spc="-30"/>
              <a:t>Here </a:t>
            </a:r>
            <a:r>
              <a:rPr dirty="0" spc="-35"/>
              <a:t>are </a:t>
            </a:r>
            <a:r>
              <a:rPr dirty="0" spc="-20"/>
              <a:t>some </a:t>
            </a:r>
            <a:r>
              <a:rPr dirty="0" spc="-35"/>
              <a:t>SEO </a:t>
            </a:r>
            <a:r>
              <a:rPr dirty="0" spc="-25"/>
              <a:t>strategies </a:t>
            </a:r>
            <a:r>
              <a:rPr dirty="0" spc="-20"/>
              <a:t>and recommendations </a:t>
            </a:r>
            <a:r>
              <a:rPr dirty="0" spc="-15"/>
              <a:t>specifically </a:t>
            </a:r>
            <a:r>
              <a:rPr dirty="0" spc="-20"/>
              <a:t>tailored </a:t>
            </a:r>
            <a:r>
              <a:rPr dirty="0" spc="-25"/>
              <a:t>for </a:t>
            </a:r>
            <a:r>
              <a:rPr dirty="0" spc="-10"/>
              <a:t>Apollo  </a:t>
            </a:r>
            <a:r>
              <a:rPr dirty="0" spc="-55"/>
              <a:t>Tyres: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8BACAD"/>
              </a:buClr>
              <a:buSzPct val="92857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dirty="0" spc="45"/>
              <a:t>Keyword</a:t>
            </a:r>
            <a:r>
              <a:rPr dirty="0" spc="-30"/>
              <a:t> </a:t>
            </a:r>
            <a:r>
              <a:rPr dirty="0" spc="45"/>
              <a:t>Research:</a:t>
            </a:r>
          </a:p>
          <a:p>
            <a:pPr lvl="1" marL="652780" indent="-247015">
              <a:lnSpc>
                <a:spcPts val="1405"/>
              </a:lnSpc>
              <a:buClr>
                <a:srgbClr val="D16248"/>
              </a:buClr>
              <a:buSzPct val="84615"/>
              <a:buFont typeface="Arial"/>
              <a:buChar char=""/>
              <a:tabLst>
                <a:tab pos="652145" algn="l"/>
                <a:tab pos="652780" algn="l"/>
              </a:tabLst>
            </a:pPr>
            <a:r>
              <a:rPr dirty="0" sz="1300" spc="-20">
                <a:latin typeface="Georgia"/>
                <a:cs typeface="Georgia"/>
              </a:rPr>
              <a:t>Identify </a:t>
            </a:r>
            <a:r>
              <a:rPr dirty="0" sz="1300" spc="-25">
                <a:latin typeface="Georgia"/>
                <a:cs typeface="Georgia"/>
              </a:rPr>
              <a:t>relevant keywords </a:t>
            </a:r>
            <a:r>
              <a:rPr dirty="0" sz="1300" spc="-20">
                <a:latin typeface="Georgia"/>
                <a:cs typeface="Georgia"/>
              </a:rPr>
              <a:t>and </a:t>
            </a:r>
            <a:r>
              <a:rPr dirty="0" sz="1300" spc="-30">
                <a:latin typeface="Georgia"/>
                <a:cs typeface="Georgia"/>
              </a:rPr>
              <a:t>phrases </a:t>
            </a:r>
            <a:r>
              <a:rPr dirty="0" sz="1300" spc="-25">
                <a:latin typeface="Georgia"/>
                <a:cs typeface="Georgia"/>
              </a:rPr>
              <a:t>related </a:t>
            </a:r>
            <a:r>
              <a:rPr dirty="0" sz="1300" spc="-15">
                <a:latin typeface="Georgia"/>
                <a:cs typeface="Georgia"/>
              </a:rPr>
              <a:t>to</a:t>
            </a:r>
            <a:r>
              <a:rPr dirty="0" sz="1300" spc="114">
                <a:latin typeface="Georgia"/>
                <a:cs typeface="Georgia"/>
              </a:rPr>
              <a:t> </a:t>
            </a:r>
            <a:r>
              <a:rPr dirty="0" sz="1300" spc="-15">
                <a:latin typeface="Georgia"/>
                <a:cs typeface="Georgia"/>
              </a:rPr>
              <a:t>Apollo </a:t>
            </a:r>
            <a:r>
              <a:rPr dirty="0" sz="1300" spc="-45">
                <a:latin typeface="Georgia"/>
                <a:cs typeface="Georgia"/>
              </a:rPr>
              <a:t>Tyres' </a:t>
            </a:r>
            <a:r>
              <a:rPr dirty="0" sz="1300" spc="-25">
                <a:latin typeface="Georgia"/>
                <a:cs typeface="Georgia"/>
              </a:rPr>
              <a:t>products, </a:t>
            </a:r>
            <a:r>
              <a:rPr dirty="0" sz="1300" spc="-20">
                <a:latin typeface="Georgia"/>
                <a:cs typeface="Georgia"/>
              </a:rPr>
              <a:t>services, and </a:t>
            </a:r>
            <a:r>
              <a:rPr dirty="0" sz="1300" spc="-35">
                <a:latin typeface="Georgia"/>
                <a:cs typeface="Georgia"/>
              </a:rPr>
              <a:t>industry. </a:t>
            </a:r>
            <a:r>
              <a:rPr dirty="0" sz="1300" spc="-40">
                <a:latin typeface="Georgia"/>
                <a:cs typeface="Georgia"/>
              </a:rPr>
              <a:t>Tools </a:t>
            </a:r>
            <a:r>
              <a:rPr dirty="0" sz="1300" spc="-20">
                <a:latin typeface="Georgia"/>
                <a:cs typeface="Georgia"/>
              </a:rPr>
              <a:t>like </a:t>
            </a:r>
            <a:r>
              <a:rPr dirty="0" sz="1300" spc="-15">
                <a:latin typeface="Georgia"/>
                <a:cs typeface="Georgia"/>
              </a:rPr>
              <a:t>Google</a:t>
            </a:r>
            <a:endParaRPr sz="1300">
              <a:latin typeface="Georgia"/>
              <a:cs typeface="Georgia"/>
            </a:endParaRPr>
          </a:p>
          <a:p>
            <a:pPr marL="652780">
              <a:lnSpc>
                <a:spcPts val="1405"/>
              </a:lnSpc>
            </a:pPr>
            <a:r>
              <a:rPr dirty="0" sz="1300" spc="-30" b="0">
                <a:latin typeface="Georgia"/>
                <a:cs typeface="Georgia"/>
              </a:rPr>
              <a:t>Keyword </a:t>
            </a:r>
            <a:r>
              <a:rPr dirty="0" sz="1300" spc="-25" b="0">
                <a:latin typeface="Georgia"/>
                <a:cs typeface="Georgia"/>
              </a:rPr>
              <a:t>Planner </a:t>
            </a:r>
            <a:r>
              <a:rPr dirty="0" sz="1300" spc="-20" b="0">
                <a:latin typeface="Georgia"/>
                <a:cs typeface="Georgia"/>
              </a:rPr>
              <a:t>can </a:t>
            </a:r>
            <a:r>
              <a:rPr dirty="0" sz="1300" spc="-10" b="0">
                <a:latin typeface="Georgia"/>
                <a:cs typeface="Georgia"/>
              </a:rPr>
              <a:t>help </a:t>
            </a:r>
            <a:r>
              <a:rPr dirty="0" sz="1300" spc="-20" b="0">
                <a:latin typeface="Georgia"/>
                <a:cs typeface="Georgia"/>
              </a:rPr>
              <a:t>in </a:t>
            </a:r>
            <a:r>
              <a:rPr dirty="0" sz="1300" spc="-15" b="0">
                <a:latin typeface="Georgia"/>
                <a:cs typeface="Georgia"/>
              </a:rPr>
              <a:t>this</a:t>
            </a:r>
            <a:r>
              <a:rPr dirty="0" sz="1300" spc="5" b="0">
                <a:latin typeface="Georgia"/>
                <a:cs typeface="Georgia"/>
              </a:rPr>
              <a:t> </a:t>
            </a:r>
            <a:r>
              <a:rPr dirty="0" sz="1300" spc="-35" b="0">
                <a:latin typeface="Georgia"/>
                <a:cs typeface="Georgia"/>
              </a:rPr>
              <a:t>process.</a:t>
            </a:r>
            <a:endParaRPr sz="1300">
              <a:latin typeface="Georgia"/>
              <a:cs typeface="Georgia"/>
            </a:endParaRPr>
          </a:p>
          <a:p>
            <a:pPr lvl="1" marL="652780" indent="-247015">
              <a:lnSpc>
                <a:spcPts val="1560"/>
              </a:lnSpc>
              <a:spcBef>
                <a:spcPts val="5"/>
              </a:spcBef>
              <a:buClr>
                <a:srgbClr val="D16248"/>
              </a:buClr>
              <a:buSzPct val="84615"/>
              <a:buFont typeface="Arial"/>
              <a:buChar char=""/>
              <a:tabLst>
                <a:tab pos="652145" algn="l"/>
                <a:tab pos="652780" algn="l"/>
              </a:tabLst>
            </a:pPr>
            <a:r>
              <a:rPr dirty="0" sz="1300" spc="-40">
                <a:latin typeface="Georgia"/>
                <a:cs typeface="Georgia"/>
              </a:rPr>
              <a:t>Focus </a:t>
            </a:r>
            <a:r>
              <a:rPr dirty="0" sz="1300" spc="-10">
                <a:latin typeface="Georgia"/>
                <a:cs typeface="Georgia"/>
              </a:rPr>
              <a:t>on </a:t>
            </a:r>
            <a:r>
              <a:rPr dirty="0" sz="1300" spc="-15">
                <a:latin typeface="Georgia"/>
                <a:cs typeface="Georgia"/>
              </a:rPr>
              <a:t>long-tail </a:t>
            </a:r>
            <a:r>
              <a:rPr dirty="0" sz="1300" spc="-25">
                <a:latin typeface="Georgia"/>
                <a:cs typeface="Georgia"/>
              </a:rPr>
              <a:t>keywords </a:t>
            </a:r>
            <a:r>
              <a:rPr dirty="0" sz="1300" spc="-10">
                <a:latin typeface="Georgia"/>
                <a:cs typeface="Georgia"/>
              </a:rPr>
              <a:t>that </a:t>
            </a:r>
            <a:r>
              <a:rPr dirty="0" sz="1300" spc="-40">
                <a:latin typeface="Georgia"/>
                <a:cs typeface="Georgia"/>
              </a:rPr>
              <a:t>are </a:t>
            </a:r>
            <a:r>
              <a:rPr dirty="0" sz="1300" spc="-10">
                <a:latin typeface="Georgia"/>
                <a:cs typeface="Georgia"/>
              </a:rPr>
              <a:t>specific </a:t>
            </a:r>
            <a:r>
              <a:rPr dirty="0" sz="1300" spc="-15">
                <a:latin typeface="Georgia"/>
                <a:cs typeface="Georgia"/>
              </a:rPr>
              <a:t>to </a:t>
            </a:r>
            <a:r>
              <a:rPr dirty="0" sz="1300" spc="-20">
                <a:latin typeface="Georgia"/>
                <a:cs typeface="Georgia"/>
              </a:rPr>
              <a:t>tire types, applications, and geographical</a:t>
            </a:r>
            <a:r>
              <a:rPr dirty="0" sz="1300" spc="65">
                <a:latin typeface="Georgia"/>
                <a:cs typeface="Georgia"/>
              </a:rPr>
              <a:t> </a:t>
            </a:r>
            <a:r>
              <a:rPr dirty="0" sz="1300" spc="-15">
                <a:latin typeface="Georgia"/>
                <a:cs typeface="Georgia"/>
              </a:rPr>
              <a:t>locations.</a:t>
            </a:r>
            <a:endParaRPr sz="1300">
              <a:latin typeface="Georgia"/>
              <a:cs typeface="Georgia"/>
            </a:endParaRPr>
          </a:p>
          <a:p>
            <a:pPr marL="287020" indent="-274320">
              <a:lnSpc>
                <a:spcPts val="1680"/>
              </a:lnSpc>
              <a:buClr>
                <a:srgbClr val="8BACAD"/>
              </a:buClr>
              <a:buSzPct val="92857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dirty="0" spc="65"/>
              <a:t>On-Page</a:t>
            </a:r>
            <a:r>
              <a:rPr dirty="0" spc="-80"/>
              <a:t> </a:t>
            </a:r>
            <a:r>
              <a:rPr dirty="0" spc="-40"/>
              <a:t>SEO:</a:t>
            </a:r>
          </a:p>
          <a:p>
            <a:pPr lvl="1" marL="652780" indent="-247015">
              <a:lnSpc>
                <a:spcPct val="100000"/>
              </a:lnSpc>
              <a:buClr>
                <a:srgbClr val="D16248"/>
              </a:buClr>
              <a:buSzPct val="84615"/>
              <a:buFont typeface="Arial"/>
              <a:buChar char=""/>
              <a:tabLst>
                <a:tab pos="652145" algn="l"/>
                <a:tab pos="652780" algn="l"/>
              </a:tabLst>
            </a:pPr>
            <a:r>
              <a:rPr dirty="0" sz="1300">
                <a:latin typeface="Georgia"/>
                <a:cs typeface="Georgia"/>
              </a:rPr>
              <a:t>Optimize </a:t>
            </a:r>
            <a:r>
              <a:rPr dirty="0" sz="1300" spc="-15">
                <a:latin typeface="Georgia"/>
                <a:cs typeface="Georgia"/>
              </a:rPr>
              <a:t>meta titles, meta </a:t>
            </a:r>
            <a:r>
              <a:rPr dirty="0" sz="1300" spc="-20">
                <a:latin typeface="Georgia"/>
                <a:cs typeface="Georgia"/>
              </a:rPr>
              <a:t>descriptions, and header tags </a:t>
            </a:r>
            <a:r>
              <a:rPr dirty="0" sz="1300" spc="-55">
                <a:latin typeface="Georgia"/>
                <a:cs typeface="Georgia"/>
              </a:rPr>
              <a:t>(H1, H2, </a:t>
            </a:r>
            <a:r>
              <a:rPr dirty="0" sz="1300" spc="-10">
                <a:latin typeface="Georgia"/>
                <a:cs typeface="Georgia"/>
              </a:rPr>
              <a:t>etc.) on </a:t>
            </a:r>
            <a:r>
              <a:rPr dirty="0" sz="1300" spc="-5">
                <a:latin typeface="Georgia"/>
                <a:cs typeface="Georgia"/>
              </a:rPr>
              <a:t>the </a:t>
            </a:r>
            <a:r>
              <a:rPr dirty="0" sz="1300" spc="-25">
                <a:latin typeface="Georgia"/>
                <a:cs typeface="Georgia"/>
              </a:rPr>
              <a:t>website </a:t>
            </a:r>
            <a:r>
              <a:rPr dirty="0" sz="1300" spc="-15">
                <a:latin typeface="Georgia"/>
                <a:cs typeface="Georgia"/>
              </a:rPr>
              <a:t>to include </a:t>
            </a:r>
            <a:r>
              <a:rPr dirty="0" sz="1300" spc="-25">
                <a:latin typeface="Georgia"/>
                <a:cs typeface="Georgia"/>
              </a:rPr>
              <a:t>target</a:t>
            </a:r>
            <a:r>
              <a:rPr dirty="0" sz="1300" spc="250">
                <a:latin typeface="Georgia"/>
                <a:cs typeface="Georgia"/>
              </a:rPr>
              <a:t> </a:t>
            </a:r>
            <a:r>
              <a:rPr dirty="0" sz="1300" spc="-30">
                <a:latin typeface="Georgia"/>
                <a:cs typeface="Georgia"/>
              </a:rPr>
              <a:t>keywords.</a:t>
            </a:r>
            <a:endParaRPr sz="1300">
              <a:latin typeface="Georgia"/>
              <a:cs typeface="Georgia"/>
            </a:endParaRPr>
          </a:p>
          <a:p>
            <a:pPr lvl="1" marL="652780" indent="-247015">
              <a:lnSpc>
                <a:spcPct val="100000"/>
              </a:lnSpc>
              <a:buClr>
                <a:srgbClr val="D16248"/>
              </a:buClr>
              <a:buSzPct val="84615"/>
              <a:buFont typeface="Arial"/>
              <a:buChar char=""/>
              <a:tabLst>
                <a:tab pos="652145" algn="l"/>
                <a:tab pos="652780" algn="l"/>
              </a:tabLst>
            </a:pPr>
            <a:r>
              <a:rPr dirty="0" sz="1300" spc="-25">
                <a:latin typeface="Georgia"/>
                <a:cs typeface="Georgia"/>
              </a:rPr>
              <a:t>Create high-quality, informative, </a:t>
            </a:r>
            <a:r>
              <a:rPr dirty="0" sz="1300" spc="-20">
                <a:latin typeface="Georgia"/>
                <a:cs typeface="Georgia"/>
              </a:rPr>
              <a:t>and </a:t>
            </a:r>
            <a:r>
              <a:rPr dirty="0" sz="1300" spc="-15">
                <a:latin typeface="Georgia"/>
                <a:cs typeface="Georgia"/>
              </a:rPr>
              <a:t>engaging </a:t>
            </a:r>
            <a:r>
              <a:rPr dirty="0" sz="1300" spc="-10">
                <a:latin typeface="Georgia"/>
                <a:cs typeface="Georgia"/>
              </a:rPr>
              <a:t>content that </a:t>
            </a:r>
            <a:r>
              <a:rPr dirty="0" sz="1300" spc="-25">
                <a:latin typeface="Georgia"/>
                <a:cs typeface="Georgia"/>
              </a:rPr>
              <a:t>incorporates keywords</a:t>
            </a:r>
            <a:r>
              <a:rPr dirty="0" sz="1300" spc="190">
                <a:latin typeface="Georgia"/>
                <a:cs typeface="Georgia"/>
              </a:rPr>
              <a:t> </a:t>
            </a:r>
            <a:r>
              <a:rPr dirty="0" sz="1300" spc="-40">
                <a:latin typeface="Georgia"/>
                <a:cs typeface="Georgia"/>
              </a:rPr>
              <a:t>naturally.</a:t>
            </a:r>
            <a:endParaRPr sz="1300">
              <a:latin typeface="Georgia"/>
              <a:cs typeface="Georgia"/>
            </a:endParaRPr>
          </a:p>
          <a:p>
            <a:pPr lvl="1" marL="652780" indent="-247015">
              <a:lnSpc>
                <a:spcPts val="1560"/>
              </a:lnSpc>
              <a:buClr>
                <a:srgbClr val="D16248"/>
              </a:buClr>
              <a:buSzPct val="84615"/>
              <a:buFont typeface="Arial"/>
              <a:buChar char=""/>
              <a:tabLst>
                <a:tab pos="652145" algn="l"/>
                <a:tab pos="652780" algn="l"/>
              </a:tabLst>
            </a:pPr>
            <a:r>
              <a:rPr dirty="0" sz="1300" spc="-35">
                <a:latin typeface="Georgia"/>
                <a:cs typeface="Georgia"/>
              </a:rPr>
              <a:t>Use </a:t>
            </a:r>
            <a:r>
              <a:rPr dirty="0" sz="1300" spc="-20">
                <a:latin typeface="Georgia"/>
                <a:cs typeface="Georgia"/>
              </a:rPr>
              <a:t>keyword-rich </a:t>
            </a:r>
            <a:r>
              <a:rPr dirty="0" sz="1300" spc="-15">
                <a:latin typeface="Georgia"/>
                <a:cs typeface="Georgia"/>
              </a:rPr>
              <a:t>alt </a:t>
            </a:r>
            <a:r>
              <a:rPr dirty="0" sz="1300" spc="-20">
                <a:latin typeface="Georgia"/>
                <a:cs typeface="Georgia"/>
              </a:rPr>
              <a:t>tags </a:t>
            </a:r>
            <a:r>
              <a:rPr dirty="0" sz="1300" spc="-30">
                <a:latin typeface="Georgia"/>
                <a:cs typeface="Georgia"/>
              </a:rPr>
              <a:t>for images </a:t>
            </a:r>
            <a:r>
              <a:rPr dirty="0" sz="1300" spc="-20">
                <a:latin typeface="Georgia"/>
                <a:cs typeface="Georgia"/>
              </a:rPr>
              <a:t>and </a:t>
            </a:r>
            <a:r>
              <a:rPr dirty="0" sz="1300" spc="-10">
                <a:latin typeface="Georgia"/>
                <a:cs typeface="Georgia"/>
              </a:rPr>
              <a:t>optimize </a:t>
            </a:r>
            <a:r>
              <a:rPr dirty="0" sz="1300" spc="-25">
                <a:latin typeface="Georgia"/>
                <a:cs typeface="Georgia"/>
              </a:rPr>
              <a:t>image </a:t>
            </a:r>
            <a:r>
              <a:rPr dirty="0" sz="1300" spc="-10">
                <a:latin typeface="Georgia"/>
                <a:cs typeface="Georgia"/>
              </a:rPr>
              <a:t>file</a:t>
            </a:r>
            <a:r>
              <a:rPr dirty="0" sz="1300" spc="-25">
                <a:latin typeface="Georgia"/>
                <a:cs typeface="Georgia"/>
              </a:rPr>
              <a:t> names.</a:t>
            </a:r>
            <a:endParaRPr sz="1300">
              <a:latin typeface="Georgia"/>
              <a:cs typeface="Georgia"/>
            </a:endParaRPr>
          </a:p>
          <a:p>
            <a:pPr marL="287020" indent="-274320">
              <a:lnSpc>
                <a:spcPts val="1680"/>
              </a:lnSpc>
              <a:buClr>
                <a:srgbClr val="8BACAD"/>
              </a:buClr>
              <a:buSzPct val="92857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dirty="0" spc="55"/>
              <a:t>Technical</a:t>
            </a:r>
            <a:r>
              <a:rPr dirty="0" spc="-60"/>
              <a:t> </a:t>
            </a:r>
            <a:r>
              <a:rPr dirty="0" spc="-40"/>
              <a:t>SEO: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71931" y="3669538"/>
            <a:ext cx="7014209" cy="614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9079" indent="-247015">
              <a:lnSpc>
                <a:spcPct val="100000"/>
              </a:lnSpc>
              <a:spcBef>
                <a:spcPts val="95"/>
              </a:spcBef>
              <a:buClr>
                <a:srgbClr val="D16248"/>
              </a:buClr>
              <a:buSzPct val="84615"/>
              <a:buFont typeface="Arial"/>
              <a:buChar char=""/>
              <a:tabLst>
                <a:tab pos="259079" algn="l"/>
                <a:tab pos="259715" algn="l"/>
              </a:tabLst>
            </a:pPr>
            <a:r>
              <a:rPr dirty="0" sz="1300" spc="-40">
                <a:latin typeface="Georgia"/>
                <a:cs typeface="Georgia"/>
              </a:rPr>
              <a:t>Ensure </a:t>
            </a:r>
            <a:r>
              <a:rPr dirty="0" sz="1300" spc="-5">
                <a:latin typeface="Georgia"/>
                <a:cs typeface="Georgia"/>
              </a:rPr>
              <a:t>the </a:t>
            </a:r>
            <a:r>
              <a:rPr dirty="0" sz="1300" spc="-25">
                <a:latin typeface="Georgia"/>
                <a:cs typeface="Georgia"/>
              </a:rPr>
              <a:t>website </a:t>
            </a:r>
            <a:r>
              <a:rPr dirty="0" sz="1300" spc="-30">
                <a:latin typeface="Georgia"/>
                <a:cs typeface="Georgia"/>
              </a:rPr>
              <a:t>has </a:t>
            </a:r>
            <a:r>
              <a:rPr dirty="0" sz="1300" spc="-35">
                <a:latin typeface="Georgia"/>
                <a:cs typeface="Georgia"/>
              </a:rPr>
              <a:t>a </a:t>
            </a:r>
            <a:r>
              <a:rPr dirty="0" sz="1300" spc="-30">
                <a:latin typeface="Georgia"/>
                <a:cs typeface="Georgia"/>
              </a:rPr>
              <a:t>responsive </a:t>
            </a:r>
            <a:r>
              <a:rPr dirty="0" sz="1300" spc="-20">
                <a:latin typeface="Georgia"/>
                <a:cs typeface="Georgia"/>
              </a:rPr>
              <a:t>design </a:t>
            </a:r>
            <a:r>
              <a:rPr dirty="0" sz="1300" spc="-10">
                <a:latin typeface="Georgia"/>
                <a:cs typeface="Georgia"/>
              </a:rPr>
              <a:t>that </a:t>
            </a:r>
            <a:r>
              <a:rPr dirty="0" sz="1300" spc="-35">
                <a:latin typeface="Georgia"/>
                <a:cs typeface="Georgia"/>
              </a:rPr>
              <a:t>works </a:t>
            </a:r>
            <a:r>
              <a:rPr dirty="0" sz="1300" spc="-20">
                <a:latin typeface="Georgia"/>
                <a:cs typeface="Georgia"/>
              </a:rPr>
              <a:t>well </a:t>
            </a:r>
            <a:r>
              <a:rPr dirty="0" sz="1300" spc="-10">
                <a:latin typeface="Georgia"/>
                <a:cs typeface="Georgia"/>
              </a:rPr>
              <a:t>on </a:t>
            </a:r>
            <a:r>
              <a:rPr dirty="0" sz="1300" spc="-5">
                <a:latin typeface="Georgia"/>
                <a:cs typeface="Georgia"/>
              </a:rPr>
              <a:t>both </a:t>
            </a:r>
            <a:r>
              <a:rPr dirty="0" sz="1300" spc="-20">
                <a:latin typeface="Georgia"/>
                <a:cs typeface="Georgia"/>
              </a:rPr>
              <a:t>desktop and </a:t>
            </a:r>
            <a:r>
              <a:rPr dirty="0" sz="1300" spc="-15">
                <a:latin typeface="Georgia"/>
                <a:cs typeface="Georgia"/>
              </a:rPr>
              <a:t>mobile</a:t>
            </a:r>
            <a:r>
              <a:rPr dirty="0" sz="1300" spc="55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devices.</a:t>
            </a:r>
            <a:endParaRPr sz="1300">
              <a:latin typeface="Georgia"/>
              <a:cs typeface="Georgia"/>
            </a:endParaRPr>
          </a:p>
          <a:p>
            <a:pPr marL="259079" indent="-247015">
              <a:lnSpc>
                <a:spcPct val="100000"/>
              </a:lnSpc>
              <a:buClr>
                <a:srgbClr val="D16248"/>
              </a:buClr>
              <a:buSzPct val="84615"/>
              <a:buFont typeface="Arial"/>
              <a:buChar char=""/>
              <a:tabLst>
                <a:tab pos="259079" algn="l"/>
                <a:tab pos="259715" algn="l"/>
              </a:tabLst>
            </a:pPr>
            <a:r>
              <a:rPr dirty="0" sz="1300" spc="-40">
                <a:latin typeface="Georgia"/>
                <a:cs typeface="Georgia"/>
              </a:rPr>
              <a:t>Improve </a:t>
            </a:r>
            <a:r>
              <a:rPr dirty="0" sz="1300" spc="-30">
                <a:latin typeface="Georgia"/>
                <a:cs typeface="Georgia"/>
              </a:rPr>
              <a:t>page </a:t>
            </a:r>
            <a:r>
              <a:rPr dirty="0" sz="1300" spc="-15">
                <a:latin typeface="Georgia"/>
                <a:cs typeface="Georgia"/>
              </a:rPr>
              <a:t>loading </a:t>
            </a:r>
            <a:r>
              <a:rPr dirty="0" sz="1300" spc="-20">
                <a:latin typeface="Georgia"/>
                <a:cs typeface="Georgia"/>
              </a:rPr>
              <a:t>speed </a:t>
            </a:r>
            <a:r>
              <a:rPr dirty="0" sz="1300" spc="-30">
                <a:latin typeface="Georgia"/>
                <a:cs typeface="Georgia"/>
              </a:rPr>
              <a:t>for </a:t>
            </a:r>
            <a:r>
              <a:rPr dirty="0" sz="1300" spc="-20">
                <a:latin typeface="Georgia"/>
                <a:cs typeface="Georgia"/>
              </a:rPr>
              <a:t>better </a:t>
            </a:r>
            <a:r>
              <a:rPr dirty="0" sz="1300" spc="-25">
                <a:latin typeface="Georgia"/>
                <a:cs typeface="Georgia"/>
              </a:rPr>
              <a:t>user </a:t>
            </a:r>
            <a:r>
              <a:rPr dirty="0" sz="1300" spc="-20">
                <a:latin typeface="Georgia"/>
                <a:cs typeface="Georgia"/>
              </a:rPr>
              <a:t>experience, </a:t>
            </a:r>
            <a:r>
              <a:rPr dirty="0" sz="1300" spc="-35">
                <a:latin typeface="Georgia"/>
                <a:cs typeface="Georgia"/>
              </a:rPr>
              <a:t>as </a:t>
            </a:r>
            <a:r>
              <a:rPr dirty="0" sz="1300" spc="-30">
                <a:latin typeface="Georgia"/>
                <a:cs typeface="Georgia"/>
              </a:rPr>
              <a:t>page </a:t>
            </a:r>
            <a:r>
              <a:rPr dirty="0" sz="1300" spc="-20">
                <a:latin typeface="Georgia"/>
                <a:cs typeface="Georgia"/>
              </a:rPr>
              <a:t>speed </a:t>
            </a:r>
            <a:r>
              <a:rPr dirty="0" sz="1300" spc="-25">
                <a:latin typeface="Georgia"/>
                <a:cs typeface="Georgia"/>
              </a:rPr>
              <a:t>is </a:t>
            </a:r>
            <a:r>
              <a:rPr dirty="0" sz="1300" spc="-35">
                <a:latin typeface="Georgia"/>
                <a:cs typeface="Georgia"/>
              </a:rPr>
              <a:t>a </a:t>
            </a:r>
            <a:r>
              <a:rPr dirty="0" sz="1300" spc="-25">
                <a:latin typeface="Georgia"/>
                <a:cs typeface="Georgia"/>
              </a:rPr>
              <a:t>ranking</a:t>
            </a:r>
            <a:r>
              <a:rPr dirty="0" sz="1300" spc="140">
                <a:latin typeface="Georgia"/>
                <a:cs typeface="Georgia"/>
              </a:rPr>
              <a:t> </a:t>
            </a:r>
            <a:r>
              <a:rPr dirty="0" sz="1300" spc="-40">
                <a:latin typeface="Georgia"/>
                <a:cs typeface="Georgia"/>
              </a:rPr>
              <a:t>factor.</a:t>
            </a:r>
            <a:endParaRPr sz="1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100" spc="-285">
                <a:solidFill>
                  <a:srgbClr val="D16248"/>
                </a:solidFill>
                <a:latin typeface="Arial"/>
                <a:cs typeface="Arial"/>
              </a:rPr>
              <a:t>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8819" y="4066159"/>
            <a:ext cx="843851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spc="-20">
                <a:latin typeface="Georgia"/>
                <a:cs typeface="Georgia"/>
              </a:rPr>
              <a:t>Implement </a:t>
            </a:r>
            <a:r>
              <a:rPr dirty="0" sz="1300" spc="-40">
                <a:latin typeface="Georgia"/>
                <a:cs typeface="Georgia"/>
              </a:rPr>
              <a:t>HTTPS </a:t>
            </a:r>
            <a:r>
              <a:rPr dirty="0" sz="1300" spc="-30">
                <a:latin typeface="Georgia"/>
                <a:cs typeface="Georgia"/>
              </a:rPr>
              <a:t>for </a:t>
            </a:r>
            <a:r>
              <a:rPr dirty="0" sz="1300" spc="-35">
                <a:latin typeface="Georgia"/>
                <a:cs typeface="Georgia"/>
              </a:rPr>
              <a:t>a </a:t>
            </a:r>
            <a:r>
              <a:rPr dirty="0" sz="1300" spc="-25">
                <a:latin typeface="Georgia"/>
                <a:cs typeface="Georgia"/>
              </a:rPr>
              <a:t>secure website </a:t>
            </a:r>
            <a:r>
              <a:rPr dirty="0" sz="1300" spc="-20">
                <a:latin typeface="Georgia"/>
                <a:cs typeface="Georgia"/>
              </a:rPr>
              <a:t>and </a:t>
            </a:r>
            <a:r>
              <a:rPr dirty="0" sz="1300" spc="-25">
                <a:latin typeface="Georgia"/>
                <a:cs typeface="Georgia"/>
              </a:rPr>
              <a:t>use </a:t>
            </a:r>
            <a:r>
              <a:rPr dirty="0" sz="1300" spc="-20">
                <a:latin typeface="Georgia"/>
                <a:cs typeface="Georgia"/>
              </a:rPr>
              <a:t>structured </a:t>
            </a:r>
            <a:r>
              <a:rPr dirty="0" sz="1300" spc="-25">
                <a:latin typeface="Georgia"/>
                <a:cs typeface="Georgia"/>
              </a:rPr>
              <a:t>data markup </a:t>
            </a:r>
            <a:r>
              <a:rPr dirty="0" sz="1300" spc="-20">
                <a:latin typeface="Georgia"/>
                <a:cs typeface="Georgia"/>
              </a:rPr>
              <a:t>(schema.org) </a:t>
            </a:r>
            <a:r>
              <a:rPr dirty="0" sz="1300" spc="-15">
                <a:latin typeface="Georgia"/>
                <a:cs typeface="Georgia"/>
              </a:rPr>
              <a:t>to enhance </a:t>
            </a:r>
            <a:r>
              <a:rPr dirty="0" sz="1300" spc="-25">
                <a:latin typeface="Georgia"/>
                <a:cs typeface="Georgia"/>
              </a:rPr>
              <a:t>search </a:t>
            </a:r>
            <a:r>
              <a:rPr dirty="0" sz="1300" spc="-10">
                <a:latin typeface="Georgia"/>
                <a:cs typeface="Georgia"/>
              </a:rPr>
              <a:t>engine</a:t>
            </a:r>
            <a:r>
              <a:rPr dirty="0" sz="1300" spc="180">
                <a:latin typeface="Georgia"/>
                <a:cs typeface="Georgia"/>
              </a:rPr>
              <a:t> </a:t>
            </a:r>
            <a:r>
              <a:rPr dirty="0" sz="1300" spc="-15">
                <a:latin typeface="Georgia"/>
                <a:cs typeface="Georgia"/>
              </a:rPr>
              <a:t>listings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39" y="4262754"/>
            <a:ext cx="8860155" cy="25292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8BACAD"/>
              </a:buClr>
              <a:buSzPct val="92857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dirty="0" sz="1400" spc="40" b="1">
                <a:latin typeface="Times New Roman"/>
                <a:cs typeface="Times New Roman"/>
              </a:rPr>
              <a:t>Local</a:t>
            </a:r>
            <a:r>
              <a:rPr dirty="0" sz="1400" spc="-30" b="1">
                <a:latin typeface="Times New Roman"/>
                <a:cs typeface="Times New Roman"/>
              </a:rPr>
              <a:t> </a:t>
            </a:r>
            <a:r>
              <a:rPr dirty="0" sz="1400" spc="-40" b="1">
                <a:latin typeface="Times New Roman"/>
                <a:cs typeface="Times New Roman"/>
              </a:rPr>
              <a:t>SEO:</a:t>
            </a:r>
            <a:endParaRPr sz="1400">
              <a:latin typeface="Times New Roman"/>
              <a:cs typeface="Times New Roman"/>
            </a:endParaRPr>
          </a:p>
          <a:p>
            <a:pPr lvl="1" marL="652780" indent="-247015">
              <a:lnSpc>
                <a:spcPct val="100000"/>
              </a:lnSpc>
              <a:spcBef>
                <a:spcPts val="5"/>
              </a:spcBef>
              <a:buClr>
                <a:srgbClr val="D16248"/>
              </a:buClr>
              <a:buSzPct val="84615"/>
              <a:buFont typeface="Arial"/>
              <a:buChar char=""/>
              <a:tabLst>
                <a:tab pos="652145" algn="l"/>
                <a:tab pos="652780" algn="l"/>
              </a:tabLst>
            </a:pPr>
            <a:r>
              <a:rPr dirty="0" sz="1300" spc="-25">
                <a:latin typeface="Georgia"/>
                <a:cs typeface="Georgia"/>
              </a:rPr>
              <a:t>Create </a:t>
            </a:r>
            <a:r>
              <a:rPr dirty="0" sz="1300" spc="-20">
                <a:latin typeface="Georgia"/>
                <a:cs typeface="Georgia"/>
              </a:rPr>
              <a:t>and </a:t>
            </a:r>
            <a:r>
              <a:rPr dirty="0" sz="1300" spc="-10">
                <a:latin typeface="Georgia"/>
                <a:cs typeface="Georgia"/>
              </a:rPr>
              <a:t>optimize </a:t>
            </a:r>
            <a:r>
              <a:rPr dirty="0" sz="1300" spc="-35">
                <a:latin typeface="Georgia"/>
                <a:cs typeface="Georgia"/>
              </a:rPr>
              <a:t>a </a:t>
            </a:r>
            <a:r>
              <a:rPr dirty="0" sz="1300" spc="-15">
                <a:latin typeface="Georgia"/>
                <a:cs typeface="Georgia"/>
              </a:rPr>
              <a:t>Google </a:t>
            </a:r>
            <a:r>
              <a:rPr dirty="0" sz="1300" spc="-40">
                <a:latin typeface="Georgia"/>
                <a:cs typeface="Georgia"/>
              </a:rPr>
              <a:t>My </a:t>
            </a:r>
            <a:r>
              <a:rPr dirty="0" sz="1300" spc="-30">
                <a:latin typeface="Georgia"/>
                <a:cs typeface="Georgia"/>
              </a:rPr>
              <a:t>Business </a:t>
            </a:r>
            <a:r>
              <a:rPr dirty="0" sz="1300" spc="-35">
                <a:latin typeface="Georgia"/>
                <a:cs typeface="Georgia"/>
              </a:rPr>
              <a:t>(GMB) </a:t>
            </a:r>
            <a:r>
              <a:rPr dirty="0" sz="1300" spc="-15">
                <a:latin typeface="Georgia"/>
                <a:cs typeface="Georgia"/>
              </a:rPr>
              <a:t>listing </a:t>
            </a:r>
            <a:r>
              <a:rPr dirty="0" sz="1300" spc="-30">
                <a:latin typeface="Georgia"/>
                <a:cs typeface="Georgia"/>
              </a:rPr>
              <a:t>for </a:t>
            </a:r>
            <a:r>
              <a:rPr dirty="0" sz="1300" spc="-10">
                <a:latin typeface="Georgia"/>
                <a:cs typeface="Georgia"/>
              </a:rPr>
              <a:t>each </a:t>
            </a:r>
            <a:r>
              <a:rPr dirty="0" sz="1300" spc="-25">
                <a:latin typeface="Georgia"/>
                <a:cs typeface="Georgia"/>
              </a:rPr>
              <a:t>physical </a:t>
            </a:r>
            <a:r>
              <a:rPr dirty="0" sz="1300" spc="-10">
                <a:latin typeface="Georgia"/>
                <a:cs typeface="Georgia"/>
              </a:rPr>
              <a:t>location </a:t>
            </a:r>
            <a:r>
              <a:rPr dirty="0" sz="1300" spc="-15">
                <a:latin typeface="Georgia"/>
                <a:cs typeface="Georgia"/>
              </a:rPr>
              <a:t>of Apollo</a:t>
            </a:r>
            <a:r>
              <a:rPr dirty="0" sz="1300" spc="100">
                <a:latin typeface="Georgia"/>
                <a:cs typeface="Georgia"/>
              </a:rPr>
              <a:t> </a:t>
            </a:r>
            <a:r>
              <a:rPr dirty="0" sz="1300" spc="-50">
                <a:latin typeface="Georgia"/>
                <a:cs typeface="Georgia"/>
              </a:rPr>
              <a:t>Tyres.</a:t>
            </a:r>
            <a:endParaRPr sz="1300">
              <a:latin typeface="Georgia"/>
              <a:cs typeface="Georgia"/>
            </a:endParaRPr>
          </a:p>
          <a:p>
            <a:pPr lvl="1" marL="652780" indent="-247015">
              <a:lnSpc>
                <a:spcPct val="100000"/>
              </a:lnSpc>
              <a:buClr>
                <a:srgbClr val="D16248"/>
              </a:buClr>
              <a:buSzPct val="84615"/>
              <a:buFont typeface="Arial"/>
              <a:buChar char=""/>
              <a:tabLst>
                <a:tab pos="652145" algn="l"/>
                <a:tab pos="652780" algn="l"/>
              </a:tabLst>
            </a:pPr>
            <a:r>
              <a:rPr dirty="0" sz="1300" spc="-35">
                <a:latin typeface="Georgia"/>
                <a:cs typeface="Georgia"/>
              </a:rPr>
              <a:t>Encourage </a:t>
            </a:r>
            <a:r>
              <a:rPr dirty="0" sz="1300" spc="-20">
                <a:latin typeface="Georgia"/>
                <a:cs typeface="Georgia"/>
              </a:rPr>
              <a:t>customer </a:t>
            </a:r>
            <a:r>
              <a:rPr dirty="0" sz="1300" spc="-25">
                <a:latin typeface="Georgia"/>
                <a:cs typeface="Georgia"/>
              </a:rPr>
              <a:t>reviews </a:t>
            </a:r>
            <a:r>
              <a:rPr dirty="0" sz="1300" spc="-20">
                <a:latin typeface="Georgia"/>
                <a:cs typeface="Georgia"/>
              </a:rPr>
              <a:t>and </a:t>
            </a:r>
            <a:r>
              <a:rPr dirty="0" sz="1300" spc="-25">
                <a:latin typeface="Georgia"/>
                <a:cs typeface="Georgia"/>
              </a:rPr>
              <a:t>respond </a:t>
            </a:r>
            <a:r>
              <a:rPr dirty="0" sz="1300" spc="-15">
                <a:latin typeface="Georgia"/>
                <a:cs typeface="Georgia"/>
              </a:rPr>
              <a:t>to </a:t>
            </a:r>
            <a:r>
              <a:rPr dirty="0" sz="1300" spc="-10">
                <a:latin typeface="Georgia"/>
                <a:cs typeface="Georgia"/>
              </a:rPr>
              <a:t>them</a:t>
            </a:r>
            <a:r>
              <a:rPr dirty="0" sz="1300" spc="30">
                <a:latin typeface="Georgia"/>
                <a:cs typeface="Georgia"/>
              </a:rPr>
              <a:t> </a:t>
            </a:r>
            <a:r>
              <a:rPr dirty="0" sz="1300" spc="-40">
                <a:latin typeface="Georgia"/>
                <a:cs typeface="Georgia"/>
              </a:rPr>
              <a:t>promptly.</a:t>
            </a:r>
            <a:endParaRPr sz="1300">
              <a:latin typeface="Georgia"/>
              <a:cs typeface="Georgia"/>
            </a:endParaRPr>
          </a:p>
          <a:p>
            <a:pPr lvl="1" marL="652780" marR="5080" indent="-247015">
              <a:lnSpc>
                <a:spcPts val="1250"/>
              </a:lnSpc>
              <a:spcBef>
                <a:spcPts val="300"/>
              </a:spcBef>
              <a:buClr>
                <a:srgbClr val="D16248"/>
              </a:buClr>
              <a:buSzPct val="84615"/>
              <a:buFont typeface="Arial"/>
              <a:buChar char=""/>
              <a:tabLst>
                <a:tab pos="652145" algn="l"/>
                <a:tab pos="652780" algn="l"/>
              </a:tabLst>
            </a:pPr>
            <a:r>
              <a:rPr dirty="0" sz="1300" spc="-20">
                <a:latin typeface="Georgia"/>
                <a:cs typeface="Georgia"/>
              </a:rPr>
              <a:t>Consistently maintain </a:t>
            </a:r>
            <a:r>
              <a:rPr dirty="0" sz="1300" spc="-25">
                <a:latin typeface="Georgia"/>
                <a:cs typeface="Georgia"/>
              </a:rPr>
              <a:t>accurate NAP (Name, </a:t>
            </a:r>
            <a:r>
              <a:rPr dirty="0" sz="1300" spc="-30">
                <a:latin typeface="Georgia"/>
                <a:cs typeface="Georgia"/>
              </a:rPr>
              <a:t>Address, </a:t>
            </a:r>
            <a:r>
              <a:rPr dirty="0" sz="1300" spc="-15">
                <a:latin typeface="Georgia"/>
                <a:cs typeface="Georgia"/>
              </a:rPr>
              <a:t>Phone </a:t>
            </a:r>
            <a:r>
              <a:rPr dirty="0" sz="1300" spc="-25">
                <a:latin typeface="Georgia"/>
                <a:cs typeface="Georgia"/>
              </a:rPr>
              <a:t>Number) </a:t>
            </a:r>
            <a:r>
              <a:rPr dirty="0" sz="1300" spc="-20">
                <a:latin typeface="Georgia"/>
                <a:cs typeface="Georgia"/>
              </a:rPr>
              <a:t>information </a:t>
            </a:r>
            <a:r>
              <a:rPr dirty="0" sz="1300" spc="-10">
                <a:latin typeface="Georgia"/>
                <a:cs typeface="Georgia"/>
              </a:rPr>
              <a:t>on </a:t>
            </a:r>
            <a:r>
              <a:rPr dirty="0" sz="1300" spc="-5">
                <a:latin typeface="Georgia"/>
                <a:cs typeface="Georgia"/>
              </a:rPr>
              <a:t>the </a:t>
            </a:r>
            <a:r>
              <a:rPr dirty="0" sz="1300" spc="-25">
                <a:latin typeface="Georgia"/>
                <a:cs typeface="Georgia"/>
              </a:rPr>
              <a:t>website </a:t>
            </a:r>
            <a:r>
              <a:rPr dirty="0" sz="1300" spc="-20">
                <a:latin typeface="Georgia"/>
                <a:cs typeface="Georgia"/>
              </a:rPr>
              <a:t>and </a:t>
            </a:r>
            <a:r>
              <a:rPr dirty="0" sz="1300" spc="-30">
                <a:latin typeface="Georgia"/>
                <a:cs typeface="Georgia"/>
              </a:rPr>
              <a:t>across </a:t>
            </a:r>
            <a:r>
              <a:rPr dirty="0" sz="1300" spc="-15">
                <a:latin typeface="Georgia"/>
                <a:cs typeface="Georgia"/>
              </a:rPr>
              <a:t>online  </a:t>
            </a:r>
            <a:r>
              <a:rPr dirty="0" sz="1300" spc="-25">
                <a:latin typeface="Georgia"/>
                <a:cs typeface="Georgia"/>
              </a:rPr>
              <a:t>directories.</a:t>
            </a:r>
            <a:endParaRPr sz="13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8BACAD"/>
              </a:buClr>
              <a:buSzPct val="92857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dirty="0" sz="1400" spc="75" b="1">
                <a:latin typeface="Times New Roman"/>
                <a:cs typeface="Times New Roman"/>
              </a:rPr>
              <a:t>Content</a:t>
            </a:r>
            <a:r>
              <a:rPr dirty="0" sz="1400" spc="-60" b="1">
                <a:latin typeface="Times New Roman"/>
                <a:cs typeface="Times New Roman"/>
              </a:rPr>
              <a:t> </a:t>
            </a:r>
            <a:r>
              <a:rPr dirty="0" sz="1400" spc="45" b="1">
                <a:latin typeface="Times New Roman"/>
                <a:cs typeface="Times New Roman"/>
              </a:rPr>
              <a:t>Marketing:</a:t>
            </a:r>
            <a:endParaRPr sz="1400">
              <a:latin typeface="Times New Roman"/>
              <a:cs typeface="Times New Roman"/>
            </a:endParaRPr>
          </a:p>
          <a:p>
            <a:pPr lvl="1" marL="652780" indent="-247015">
              <a:lnSpc>
                <a:spcPts val="1405"/>
              </a:lnSpc>
              <a:spcBef>
                <a:spcPts val="5"/>
              </a:spcBef>
              <a:buClr>
                <a:srgbClr val="D16248"/>
              </a:buClr>
              <a:buSzPct val="84615"/>
              <a:buFont typeface="Arial"/>
              <a:buChar char=""/>
              <a:tabLst>
                <a:tab pos="652145" algn="l"/>
                <a:tab pos="652780" algn="l"/>
              </a:tabLst>
            </a:pPr>
            <a:r>
              <a:rPr dirty="0" sz="1300" spc="-20">
                <a:latin typeface="Georgia"/>
                <a:cs typeface="Georgia"/>
              </a:rPr>
              <a:t>Develop </a:t>
            </a:r>
            <a:r>
              <a:rPr dirty="0" sz="1300" spc="-35">
                <a:latin typeface="Georgia"/>
                <a:cs typeface="Georgia"/>
              </a:rPr>
              <a:t>a </a:t>
            </a:r>
            <a:r>
              <a:rPr dirty="0" sz="1300" spc="-10">
                <a:latin typeface="Georgia"/>
                <a:cs typeface="Georgia"/>
              </a:rPr>
              <a:t>blog </a:t>
            </a:r>
            <a:r>
              <a:rPr dirty="0" sz="1300" spc="-25">
                <a:latin typeface="Georgia"/>
                <a:cs typeface="Georgia"/>
              </a:rPr>
              <a:t>or </a:t>
            </a:r>
            <a:r>
              <a:rPr dirty="0" sz="1300" spc="-30">
                <a:latin typeface="Georgia"/>
                <a:cs typeface="Georgia"/>
              </a:rPr>
              <a:t>resource </a:t>
            </a:r>
            <a:r>
              <a:rPr dirty="0" sz="1300" spc="-10">
                <a:latin typeface="Georgia"/>
                <a:cs typeface="Georgia"/>
              </a:rPr>
              <a:t>section </a:t>
            </a:r>
            <a:r>
              <a:rPr dirty="0" sz="1300" spc="-15">
                <a:latin typeface="Georgia"/>
                <a:cs typeface="Georgia"/>
              </a:rPr>
              <a:t>on </a:t>
            </a:r>
            <a:r>
              <a:rPr dirty="0" sz="1300" spc="-5">
                <a:latin typeface="Georgia"/>
                <a:cs typeface="Georgia"/>
              </a:rPr>
              <a:t>the </a:t>
            </a:r>
            <a:r>
              <a:rPr dirty="0" sz="1300" spc="-20">
                <a:latin typeface="Georgia"/>
                <a:cs typeface="Georgia"/>
              </a:rPr>
              <a:t>website </a:t>
            </a:r>
            <a:r>
              <a:rPr dirty="0" sz="1300" spc="-25">
                <a:latin typeface="Georgia"/>
                <a:cs typeface="Georgia"/>
              </a:rPr>
              <a:t>where you </a:t>
            </a:r>
            <a:r>
              <a:rPr dirty="0" sz="1300" spc="-20">
                <a:latin typeface="Georgia"/>
                <a:cs typeface="Georgia"/>
              </a:rPr>
              <a:t>can </a:t>
            </a:r>
            <a:r>
              <a:rPr dirty="0" sz="1300" spc="-30">
                <a:latin typeface="Georgia"/>
                <a:cs typeface="Georgia"/>
              </a:rPr>
              <a:t>regularly </a:t>
            </a:r>
            <a:r>
              <a:rPr dirty="0" sz="1300" spc="-20">
                <a:latin typeface="Georgia"/>
                <a:cs typeface="Georgia"/>
              </a:rPr>
              <a:t>publish </a:t>
            </a:r>
            <a:r>
              <a:rPr dirty="0" sz="1300" spc="-25">
                <a:latin typeface="Georgia"/>
                <a:cs typeface="Georgia"/>
              </a:rPr>
              <a:t>informative </a:t>
            </a:r>
            <a:r>
              <a:rPr dirty="0" sz="1300" spc="-20">
                <a:latin typeface="Georgia"/>
                <a:cs typeface="Georgia"/>
              </a:rPr>
              <a:t>articles, guides,</a:t>
            </a:r>
            <a:r>
              <a:rPr dirty="0" sz="1300" spc="-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and</a:t>
            </a:r>
            <a:endParaRPr sz="1300">
              <a:latin typeface="Georgia"/>
              <a:cs typeface="Georgia"/>
            </a:endParaRPr>
          </a:p>
          <a:p>
            <a:pPr marL="652780">
              <a:lnSpc>
                <a:spcPts val="1405"/>
              </a:lnSpc>
            </a:pPr>
            <a:r>
              <a:rPr dirty="0" sz="1300" spc="-10">
                <a:latin typeface="Georgia"/>
                <a:cs typeface="Georgia"/>
              </a:rPr>
              <a:t>content </a:t>
            </a:r>
            <a:r>
              <a:rPr dirty="0" sz="1300" spc="-25">
                <a:latin typeface="Georgia"/>
                <a:cs typeface="Georgia"/>
              </a:rPr>
              <a:t>related </a:t>
            </a:r>
            <a:r>
              <a:rPr dirty="0" sz="1300" spc="-15">
                <a:latin typeface="Georgia"/>
                <a:cs typeface="Georgia"/>
              </a:rPr>
              <a:t>to </a:t>
            </a:r>
            <a:r>
              <a:rPr dirty="0" sz="1300" spc="-25">
                <a:latin typeface="Georgia"/>
                <a:cs typeface="Georgia"/>
              </a:rPr>
              <a:t>tires, </a:t>
            </a:r>
            <a:r>
              <a:rPr dirty="0" sz="1300" spc="-20">
                <a:latin typeface="Georgia"/>
                <a:cs typeface="Georgia"/>
              </a:rPr>
              <a:t>automotive </a:t>
            </a:r>
            <a:r>
              <a:rPr dirty="0" sz="1300" spc="-40">
                <a:latin typeface="Georgia"/>
                <a:cs typeface="Georgia"/>
              </a:rPr>
              <a:t>safety, </a:t>
            </a:r>
            <a:r>
              <a:rPr dirty="0" sz="1300" spc="-20">
                <a:latin typeface="Georgia"/>
                <a:cs typeface="Georgia"/>
              </a:rPr>
              <a:t>and</a:t>
            </a:r>
            <a:r>
              <a:rPr dirty="0" sz="1300" spc="125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maintenance.</a:t>
            </a:r>
            <a:endParaRPr sz="1300">
              <a:latin typeface="Georgia"/>
              <a:cs typeface="Georgia"/>
            </a:endParaRPr>
          </a:p>
          <a:p>
            <a:pPr lvl="1" marL="652780" indent="-247015">
              <a:lnSpc>
                <a:spcPts val="1560"/>
              </a:lnSpc>
              <a:buClr>
                <a:srgbClr val="D16248"/>
              </a:buClr>
              <a:buSzPct val="84615"/>
              <a:buFont typeface="Arial"/>
              <a:buChar char=""/>
              <a:tabLst>
                <a:tab pos="652145" algn="l"/>
                <a:tab pos="652780" algn="l"/>
              </a:tabLst>
            </a:pPr>
            <a:r>
              <a:rPr dirty="0" sz="1300" spc="-40">
                <a:latin typeface="Georgia"/>
                <a:cs typeface="Georgia"/>
              </a:rPr>
              <a:t>Share </a:t>
            </a:r>
            <a:r>
              <a:rPr dirty="0" sz="1300" spc="-15">
                <a:latin typeface="Georgia"/>
                <a:cs typeface="Georgia"/>
              </a:rPr>
              <a:t>this </a:t>
            </a:r>
            <a:r>
              <a:rPr dirty="0" sz="1300" spc="-10">
                <a:latin typeface="Georgia"/>
                <a:cs typeface="Georgia"/>
              </a:rPr>
              <a:t>content </a:t>
            </a:r>
            <a:r>
              <a:rPr dirty="0" sz="1300" spc="-15">
                <a:latin typeface="Georgia"/>
                <a:cs typeface="Georgia"/>
              </a:rPr>
              <a:t>on social </a:t>
            </a:r>
            <a:r>
              <a:rPr dirty="0" sz="1300" spc="-20">
                <a:latin typeface="Georgia"/>
                <a:cs typeface="Georgia"/>
              </a:rPr>
              <a:t>media and </a:t>
            </a:r>
            <a:r>
              <a:rPr dirty="0" sz="1300" spc="-25">
                <a:latin typeface="Georgia"/>
                <a:cs typeface="Georgia"/>
              </a:rPr>
              <a:t>relevant </a:t>
            </a:r>
            <a:r>
              <a:rPr dirty="0" sz="1300" spc="-30">
                <a:latin typeface="Georgia"/>
                <a:cs typeface="Georgia"/>
              </a:rPr>
              <a:t>forums </a:t>
            </a:r>
            <a:r>
              <a:rPr dirty="0" sz="1300" spc="-15">
                <a:latin typeface="Georgia"/>
                <a:cs typeface="Georgia"/>
              </a:rPr>
              <a:t>to </a:t>
            </a:r>
            <a:r>
              <a:rPr dirty="0" sz="1300" spc="-20">
                <a:latin typeface="Georgia"/>
                <a:cs typeface="Georgia"/>
              </a:rPr>
              <a:t>attract</a:t>
            </a:r>
            <a:r>
              <a:rPr dirty="0" sz="1300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backlinks.</a:t>
            </a:r>
            <a:endParaRPr sz="1300">
              <a:latin typeface="Georgia"/>
              <a:cs typeface="Georgia"/>
            </a:endParaRPr>
          </a:p>
          <a:p>
            <a:pPr marL="287020" indent="-274320">
              <a:lnSpc>
                <a:spcPts val="1680"/>
              </a:lnSpc>
              <a:buClr>
                <a:srgbClr val="8BACAD"/>
              </a:buClr>
              <a:buSzPct val="92857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dirty="0" sz="1400" spc="30" b="1">
                <a:latin typeface="Times New Roman"/>
                <a:cs typeface="Times New Roman"/>
              </a:rPr>
              <a:t>Link</a:t>
            </a:r>
            <a:r>
              <a:rPr dirty="0" sz="1400" spc="-30" b="1">
                <a:latin typeface="Times New Roman"/>
                <a:cs typeface="Times New Roman"/>
              </a:rPr>
              <a:t> </a:t>
            </a:r>
            <a:r>
              <a:rPr dirty="0" sz="1400" spc="60" b="1">
                <a:latin typeface="Times New Roman"/>
                <a:cs typeface="Times New Roman"/>
              </a:rPr>
              <a:t>Building:</a:t>
            </a:r>
            <a:endParaRPr sz="1400">
              <a:latin typeface="Times New Roman"/>
              <a:cs typeface="Times New Roman"/>
            </a:endParaRPr>
          </a:p>
          <a:p>
            <a:pPr lvl="1" marL="652780" marR="13335" indent="-247015">
              <a:lnSpc>
                <a:spcPct val="80000"/>
              </a:lnSpc>
              <a:spcBef>
                <a:spcPts val="315"/>
              </a:spcBef>
              <a:buClr>
                <a:srgbClr val="D16248"/>
              </a:buClr>
              <a:buSzPct val="84615"/>
              <a:buFont typeface="Arial"/>
              <a:buChar char=""/>
              <a:tabLst>
                <a:tab pos="652145" algn="l"/>
                <a:tab pos="652780" algn="l"/>
              </a:tabLst>
            </a:pPr>
            <a:r>
              <a:rPr dirty="0" sz="1300" spc="-30">
                <a:latin typeface="Georgia"/>
                <a:cs typeface="Georgia"/>
              </a:rPr>
              <a:t>Build </a:t>
            </a:r>
            <a:r>
              <a:rPr dirty="0" sz="1300" spc="-25">
                <a:latin typeface="Georgia"/>
                <a:cs typeface="Georgia"/>
              </a:rPr>
              <a:t>high-quality, </a:t>
            </a:r>
            <a:r>
              <a:rPr dirty="0" sz="1300" spc="-20">
                <a:latin typeface="Georgia"/>
                <a:cs typeface="Georgia"/>
              </a:rPr>
              <a:t>authoritative </a:t>
            </a:r>
            <a:r>
              <a:rPr dirty="0" sz="1300" spc="-15">
                <a:latin typeface="Georgia"/>
                <a:cs typeface="Georgia"/>
              </a:rPr>
              <a:t>backlinks </a:t>
            </a:r>
            <a:r>
              <a:rPr dirty="0" sz="1300" spc="-35">
                <a:latin typeface="Georgia"/>
                <a:cs typeface="Georgia"/>
              </a:rPr>
              <a:t>from </a:t>
            </a:r>
            <a:r>
              <a:rPr dirty="0" sz="1300" spc="-25">
                <a:latin typeface="Georgia"/>
                <a:cs typeface="Georgia"/>
              </a:rPr>
              <a:t>relevant </a:t>
            </a:r>
            <a:r>
              <a:rPr dirty="0" sz="1300" spc="-30">
                <a:latin typeface="Georgia"/>
                <a:cs typeface="Georgia"/>
              </a:rPr>
              <a:t>sources </a:t>
            </a:r>
            <a:r>
              <a:rPr dirty="0" sz="1300" spc="-15">
                <a:latin typeface="Georgia"/>
                <a:cs typeface="Georgia"/>
              </a:rPr>
              <a:t>in </a:t>
            </a:r>
            <a:r>
              <a:rPr dirty="0" sz="1300" spc="-5">
                <a:latin typeface="Georgia"/>
                <a:cs typeface="Georgia"/>
              </a:rPr>
              <a:t>the </a:t>
            </a:r>
            <a:r>
              <a:rPr dirty="0" sz="1300" spc="-20">
                <a:latin typeface="Georgia"/>
                <a:cs typeface="Georgia"/>
              </a:rPr>
              <a:t>automotive and tire </a:t>
            </a:r>
            <a:r>
              <a:rPr dirty="0" sz="1300" spc="-35">
                <a:latin typeface="Georgia"/>
                <a:cs typeface="Georgia"/>
              </a:rPr>
              <a:t>industry. </a:t>
            </a:r>
            <a:r>
              <a:rPr dirty="0" sz="1300" spc="-40">
                <a:latin typeface="Georgia"/>
                <a:cs typeface="Georgia"/>
              </a:rPr>
              <a:t>Focus </a:t>
            </a:r>
            <a:r>
              <a:rPr dirty="0" sz="1300" spc="-10">
                <a:latin typeface="Georgia"/>
                <a:cs typeface="Georgia"/>
              </a:rPr>
              <a:t>on guest  </a:t>
            </a:r>
            <a:r>
              <a:rPr dirty="0" sz="1300" spc="-20">
                <a:latin typeface="Georgia"/>
                <a:cs typeface="Georgia"/>
              </a:rPr>
              <a:t>posting, outreach, and</a:t>
            </a:r>
            <a:r>
              <a:rPr dirty="0" sz="1300" spc="40">
                <a:latin typeface="Georgia"/>
                <a:cs typeface="Georgia"/>
              </a:rPr>
              <a:t> </a:t>
            </a:r>
            <a:r>
              <a:rPr dirty="0" sz="1300" spc="-25">
                <a:latin typeface="Georgia"/>
                <a:cs typeface="Georgia"/>
              </a:rPr>
              <a:t>partnerships.</a:t>
            </a:r>
            <a:endParaRPr sz="1300">
              <a:latin typeface="Georgia"/>
              <a:cs typeface="Georgia"/>
            </a:endParaRPr>
          </a:p>
          <a:p>
            <a:pPr lvl="1" marL="652780" indent="-247015">
              <a:lnSpc>
                <a:spcPct val="100000"/>
              </a:lnSpc>
              <a:buClr>
                <a:srgbClr val="D16248"/>
              </a:buClr>
              <a:buSzPct val="84615"/>
              <a:buFont typeface="Arial"/>
              <a:buChar char=""/>
              <a:tabLst>
                <a:tab pos="652145" algn="l"/>
                <a:tab pos="652780" algn="l"/>
              </a:tabLst>
            </a:pPr>
            <a:r>
              <a:rPr dirty="0" sz="1300" spc="-35">
                <a:latin typeface="Georgia"/>
                <a:cs typeface="Georgia"/>
              </a:rPr>
              <a:t>Disavow </a:t>
            </a:r>
            <a:r>
              <a:rPr dirty="0" sz="1300" spc="-25">
                <a:latin typeface="Georgia"/>
                <a:cs typeface="Georgia"/>
              </a:rPr>
              <a:t>or </a:t>
            </a:r>
            <a:r>
              <a:rPr dirty="0" sz="1300" spc="-35">
                <a:latin typeface="Georgia"/>
                <a:cs typeface="Georgia"/>
              </a:rPr>
              <a:t>remove </a:t>
            </a:r>
            <a:r>
              <a:rPr dirty="0" sz="1300" spc="-25">
                <a:latin typeface="Georgia"/>
                <a:cs typeface="Georgia"/>
              </a:rPr>
              <a:t>toxic </a:t>
            </a:r>
            <a:r>
              <a:rPr dirty="0" sz="1300" spc="-15">
                <a:latin typeface="Georgia"/>
                <a:cs typeface="Georgia"/>
              </a:rPr>
              <a:t>backlinks to </a:t>
            </a:r>
            <a:r>
              <a:rPr dirty="0" sz="1300" spc="-20">
                <a:latin typeface="Georgia"/>
                <a:cs typeface="Georgia"/>
              </a:rPr>
              <a:t>maintain </a:t>
            </a:r>
            <a:r>
              <a:rPr dirty="0" sz="1300" spc="-35">
                <a:latin typeface="Georgia"/>
                <a:cs typeface="Georgia"/>
              </a:rPr>
              <a:t>a </a:t>
            </a:r>
            <a:r>
              <a:rPr dirty="0" sz="1300" spc="-15">
                <a:latin typeface="Georgia"/>
                <a:cs typeface="Georgia"/>
              </a:rPr>
              <a:t>healthy link</a:t>
            </a:r>
            <a:r>
              <a:rPr dirty="0" sz="1300">
                <a:latin typeface="Georgia"/>
                <a:cs typeface="Georgia"/>
              </a:rPr>
              <a:t> </a:t>
            </a:r>
            <a:r>
              <a:rPr dirty="0" sz="1300" spc="-20">
                <a:latin typeface="Georgia"/>
                <a:cs typeface="Georgia"/>
              </a:rPr>
              <a:t>profile.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41435" y="6155435"/>
            <a:ext cx="486155" cy="4861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-825" y="0"/>
            <a:ext cx="914558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58267" y="49148"/>
            <a:ext cx="8452485" cy="6610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75" b="1">
                <a:latin typeface="Times New Roman"/>
                <a:cs typeface="Times New Roman"/>
              </a:rPr>
              <a:t>User Experience</a:t>
            </a:r>
            <a:r>
              <a:rPr dirty="0" sz="1800" spc="-260" b="1">
                <a:latin typeface="Times New Roman"/>
                <a:cs typeface="Times New Roman"/>
              </a:rPr>
              <a:t> </a:t>
            </a:r>
            <a:r>
              <a:rPr dirty="0" sz="1800" spc="20" b="1">
                <a:latin typeface="Times New Roman"/>
                <a:cs typeface="Times New Roman"/>
              </a:rPr>
              <a:t>(UX):</a:t>
            </a:r>
            <a:endParaRPr sz="1800">
              <a:latin typeface="Times New Roman"/>
              <a:cs typeface="Times New Roman"/>
            </a:endParaRPr>
          </a:p>
          <a:p>
            <a:pPr marL="469900" marR="62865">
              <a:lnSpc>
                <a:spcPct val="100000"/>
              </a:lnSpc>
            </a:pPr>
            <a:r>
              <a:rPr dirty="0" sz="1800" spc="-15">
                <a:latin typeface="Georgia"/>
                <a:cs typeface="Georgia"/>
              </a:rPr>
              <a:t>Prioritize </a:t>
            </a:r>
            <a:r>
              <a:rPr dirty="0" sz="1800" spc="-35">
                <a:latin typeface="Georgia"/>
                <a:cs typeface="Georgia"/>
              </a:rPr>
              <a:t>user </a:t>
            </a:r>
            <a:r>
              <a:rPr dirty="0" sz="1800" spc="-25">
                <a:latin typeface="Georgia"/>
                <a:cs typeface="Georgia"/>
              </a:rPr>
              <a:t>experience </a:t>
            </a:r>
            <a:r>
              <a:rPr dirty="0" sz="1800" spc="-20">
                <a:latin typeface="Georgia"/>
                <a:cs typeface="Georgia"/>
              </a:rPr>
              <a:t>by </a:t>
            </a:r>
            <a:r>
              <a:rPr dirty="0" sz="1800" spc="-25">
                <a:latin typeface="Georgia"/>
                <a:cs typeface="Georgia"/>
              </a:rPr>
              <a:t>ensuring </a:t>
            </a:r>
            <a:r>
              <a:rPr dirty="0" sz="1800" spc="-35">
                <a:latin typeface="Georgia"/>
                <a:cs typeface="Georgia"/>
              </a:rPr>
              <a:t>your </a:t>
            </a:r>
            <a:r>
              <a:rPr dirty="0" sz="1800" spc="-25">
                <a:latin typeface="Georgia"/>
                <a:cs typeface="Georgia"/>
              </a:rPr>
              <a:t>website </a:t>
            </a:r>
            <a:r>
              <a:rPr dirty="0" sz="1800" spc="-40">
                <a:latin typeface="Georgia"/>
                <a:cs typeface="Georgia"/>
              </a:rPr>
              <a:t>is </a:t>
            </a:r>
            <a:r>
              <a:rPr dirty="0" sz="1800" spc="-30">
                <a:latin typeface="Georgia"/>
                <a:cs typeface="Georgia"/>
              </a:rPr>
              <a:t>easy </a:t>
            </a:r>
            <a:r>
              <a:rPr dirty="0" sz="1800" spc="-5">
                <a:latin typeface="Georgia"/>
                <a:cs typeface="Georgia"/>
              </a:rPr>
              <a:t>to</a:t>
            </a:r>
            <a:r>
              <a:rPr dirty="0" sz="1800" spc="-310">
                <a:latin typeface="Georgia"/>
                <a:cs typeface="Georgia"/>
              </a:rPr>
              <a:t> </a:t>
            </a:r>
            <a:r>
              <a:rPr dirty="0" sz="1800" spc="-30">
                <a:latin typeface="Georgia"/>
                <a:cs typeface="Georgia"/>
              </a:rPr>
              <a:t>navigate, </a:t>
            </a:r>
            <a:r>
              <a:rPr dirty="0" sz="1800" spc="-35">
                <a:latin typeface="Georgia"/>
                <a:cs typeface="Georgia"/>
              </a:rPr>
              <a:t>has </a:t>
            </a:r>
            <a:r>
              <a:rPr dirty="0" sz="1800" spc="-45">
                <a:latin typeface="Georgia"/>
                <a:cs typeface="Georgia"/>
              </a:rPr>
              <a:t>a </a:t>
            </a:r>
            <a:r>
              <a:rPr dirty="0" sz="1800" spc="-25">
                <a:latin typeface="Georgia"/>
                <a:cs typeface="Georgia"/>
              </a:rPr>
              <a:t>clear  site </a:t>
            </a:r>
            <a:r>
              <a:rPr dirty="0" sz="1800" spc="-20">
                <a:latin typeface="Georgia"/>
                <a:cs typeface="Georgia"/>
              </a:rPr>
              <a:t>structure, </a:t>
            </a:r>
            <a:r>
              <a:rPr dirty="0" sz="1800" spc="-25">
                <a:latin typeface="Georgia"/>
                <a:cs typeface="Georgia"/>
              </a:rPr>
              <a:t>and </a:t>
            </a:r>
            <a:r>
              <a:rPr dirty="0" sz="1800" spc="-35">
                <a:latin typeface="Georgia"/>
                <a:cs typeface="Georgia"/>
              </a:rPr>
              <a:t>provides </a:t>
            </a:r>
            <a:r>
              <a:rPr dirty="0" sz="1800" spc="-25">
                <a:latin typeface="Georgia"/>
                <a:cs typeface="Georgia"/>
              </a:rPr>
              <a:t>valuable information </a:t>
            </a:r>
            <a:r>
              <a:rPr dirty="0" sz="1800" spc="-5">
                <a:latin typeface="Georgia"/>
                <a:cs typeface="Georgia"/>
              </a:rPr>
              <a:t>to</a:t>
            </a:r>
            <a:r>
              <a:rPr dirty="0" sz="1800" spc="-135">
                <a:latin typeface="Georgia"/>
                <a:cs typeface="Georgia"/>
              </a:rPr>
              <a:t> </a:t>
            </a:r>
            <a:r>
              <a:rPr dirty="0" sz="1800" spc="-35">
                <a:latin typeface="Georgia"/>
                <a:cs typeface="Georgia"/>
              </a:rPr>
              <a:t>visitors.</a:t>
            </a:r>
            <a:endParaRPr sz="1800">
              <a:latin typeface="Georgia"/>
              <a:cs typeface="Georgia"/>
            </a:endParaRPr>
          </a:p>
          <a:p>
            <a:pPr marL="469900">
              <a:lnSpc>
                <a:spcPct val="100000"/>
              </a:lnSpc>
            </a:pPr>
            <a:r>
              <a:rPr dirty="0" sz="1800" spc="-25">
                <a:latin typeface="Georgia"/>
                <a:cs typeface="Georgia"/>
              </a:rPr>
              <a:t>Implement </a:t>
            </a:r>
            <a:r>
              <a:rPr dirty="0" sz="1800" spc="-30">
                <a:latin typeface="Georgia"/>
                <a:cs typeface="Georgia"/>
              </a:rPr>
              <a:t>breadcrumbs </a:t>
            </a:r>
            <a:r>
              <a:rPr dirty="0" sz="1800" spc="-25">
                <a:latin typeface="Georgia"/>
                <a:cs typeface="Georgia"/>
              </a:rPr>
              <a:t>and </a:t>
            </a:r>
            <a:r>
              <a:rPr dirty="0" sz="1800" spc="-45">
                <a:latin typeface="Georgia"/>
                <a:cs typeface="Georgia"/>
              </a:rPr>
              <a:t>a </a:t>
            </a:r>
            <a:r>
              <a:rPr dirty="0" sz="1800" spc="-30">
                <a:latin typeface="Georgia"/>
                <a:cs typeface="Georgia"/>
              </a:rPr>
              <a:t>user-friendly navigation</a:t>
            </a:r>
            <a:r>
              <a:rPr dirty="0" sz="1800" spc="-45">
                <a:latin typeface="Georgia"/>
                <a:cs typeface="Georgia"/>
              </a:rPr>
              <a:t> </a:t>
            </a:r>
            <a:r>
              <a:rPr dirty="0" sz="1800" spc="-25">
                <a:latin typeface="Georgia"/>
                <a:cs typeface="Georgia"/>
              </a:rPr>
              <a:t>menu.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800" spc="90" b="1">
                <a:latin typeface="Times New Roman"/>
                <a:cs typeface="Times New Roman"/>
              </a:rPr>
              <a:t>Mobile</a:t>
            </a:r>
            <a:r>
              <a:rPr dirty="0" sz="1800" spc="-70" b="1">
                <a:latin typeface="Times New Roman"/>
                <a:cs typeface="Times New Roman"/>
              </a:rPr>
              <a:t> </a:t>
            </a:r>
            <a:r>
              <a:rPr dirty="0" sz="1800" spc="95" b="1">
                <a:latin typeface="Times New Roman"/>
                <a:cs typeface="Times New Roman"/>
              </a:rPr>
              <a:t>Optimization:</a:t>
            </a:r>
            <a:endParaRPr sz="1800">
              <a:latin typeface="Times New Roman"/>
              <a:cs typeface="Times New Roman"/>
            </a:endParaRPr>
          </a:p>
          <a:p>
            <a:pPr marL="469900" marR="574040">
              <a:lnSpc>
                <a:spcPct val="100000"/>
              </a:lnSpc>
            </a:pPr>
            <a:r>
              <a:rPr dirty="0" sz="1800" spc="5">
                <a:latin typeface="Georgia"/>
                <a:cs typeface="Georgia"/>
              </a:rPr>
              <a:t>Optimize </a:t>
            </a:r>
            <a:r>
              <a:rPr dirty="0" sz="1800">
                <a:latin typeface="Georgia"/>
                <a:cs typeface="Georgia"/>
              </a:rPr>
              <a:t>the </a:t>
            </a:r>
            <a:r>
              <a:rPr dirty="0" sz="1800" spc="-25">
                <a:latin typeface="Georgia"/>
                <a:cs typeface="Georgia"/>
              </a:rPr>
              <a:t>website </a:t>
            </a:r>
            <a:r>
              <a:rPr dirty="0" sz="1800" spc="-35">
                <a:latin typeface="Georgia"/>
                <a:cs typeface="Georgia"/>
              </a:rPr>
              <a:t>for </a:t>
            </a:r>
            <a:r>
              <a:rPr dirty="0" sz="1800" spc="-15">
                <a:latin typeface="Georgia"/>
                <a:cs typeface="Georgia"/>
              </a:rPr>
              <a:t>mobile </a:t>
            </a:r>
            <a:r>
              <a:rPr dirty="0" sz="1800" spc="-40">
                <a:latin typeface="Georgia"/>
                <a:cs typeface="Georgia"/>
              </a:rPr>
              <a:t>users, </a:t>
            </a:r>
            <a:r>
              <a:rPr dirty="0" sz="1800" spc="-50">
                <a:latin typeface="Georgia"/>
                <a:cs typeface="Georgia"/>
              </a:rPr>
              <a:t>as </a:t>
            </a:r>
            <a:r>
              <a:rPr dirty="0" sz="1800" spc="-20">
                <a:latin typeface="Georgia"/>
                <a:cs typeface="Georgia"/>
              </a:rPr>
              <a:t>Google's </a:t>
            </a:r>
            <a:r>
              <a:rPr dirty="0" sz="1800" spc="-25">
                <a:latin typeface="Georgia"/>
                <a:cs typeface="Georgia"/>
              </a:rPr>
              <a:t>algorithm </a:t>
            </a:r>
            <a:r>
              <a:rPr dirty="0" sz="1800" spc="-50">
                <a:latin typeface="Georgia"/>
                <a:cs typeface="Georgia"/>
              </a:rPr>
              <a:t>favors </a:t>
            </a:r>
            <a:r>
              <a:rPr dirty="0" sz="1800" spc="-20">
                <a:latin typeface="Georgia"/>
                <a:cs typeface="Georgia"/>
              </a:rPr>
              <a:t>mobile-  </a:t>
            </a:r>
            <a:r>
              <a:rPr dirty="0" sz="1800" spc="-30">
                <a:latin typeface="Georgia"/>
                <a:cs typeface="Georgia"/>
              </a:rPr>
              <a:t>friendly sites. </a:t>
            </a:r>
            <a:r>
              <a:rPr dirty="0" sz="1800" spc="-40">
                <a:latin typeface="Georgia"/>
                <a:cs typeface="Georgia"/>
              </a:rPr>
              <a:t>Use </a:t>
            </a:r>
            <a:r>
              <a:rPr dirty="0" sz="1800" spc="-35">
                <a:latin typeface="Georgia"/>
                <a:cs typeface="Georgia"/>
              </a:rPr>
              <a:t>responsive </a:t>
            </a:r>
            <a:r>
              <a:rPr dirty="0" sz="1800" spc="-25">
                <a:latin typeface="Georgia"/>
                <a:cs typeface="Georgia"/>
              </a:rPr>
              <a:t>design and </a:t>
            </a:r>
            <a:r>
              <a:rPr dirty="0" sz="1800" spc="-30">
                <a:latin typeface="Georgia"/>
                <a:cs typeface="Georgia"/>
              </a:rPr>
              <a:t>ensure </a:t>
            </a:r>
            <a:r>
              <a:rPr dirty="0" sz="1800" spc="-15">
                <a:latin typeface="Georgia"/>
                <a:cs typeface="Georgia"/>
              </a:rPr>
              <a:t>mobile </a:t>
            </a:r>
            <a:r>
              <a:rPr dirty="0" sz="1800" spc="-35">
                <a:latin typeface="Georgia"/>
                <a:cs typeface="Georgia"/>
              </a:rPr>
              <a:t>pages </a:t>
            </a:r>
            <a:r>
              <a:rPr dirty="0" sz="1800" spc="-20">
                <a:latin typeface="Georgia"/>
                <a:cs typeface="Georgia"/>
              </a:rPr>
              <a:t>load</a:t>
            </a:r>
            <a:r>
              <a:rPr dirty="0" sz="1800" spc="-135">
                <a:latin typeface="Georgia"/>
                <a:cs typeface="Georgia"/>
              </a:rPr>
              <a:t> </a:t>
            </a:r>
            <a:r>
              <a:rPr dirty="0" sz="1800" spc="-40">
                <a:latin typeface="Georgia"/>
                <a:cs typeface="Georgia"/>
              </a:rPr>
              <a:t>quickly.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800" spc="50" b="1">
                <a:latin typeface="Times New Roman"/>
                <a:cs typeface="Times New Roman"/>
              </a:rPr>
              <a:t>Local</a:t>
            </a:r>
            <a:r>
              <a:rPr dirty="0" sz="1800" spc="-55" b="1">
                <a:latin typeface="Times New Roman"/>
                <a:cs typeface="Times New Roman"/>
              </a:rPr>
              <a:t> </a:t>
            </a:r>
            <a:r>
              <a:rPr dirty="0" sz="1800" spc="65" b="1">
                <a:latin typeface="Times New Roman"/>
                <a:cs typeface="Times New Roman"/>
              </a:rPr>
              <a:t>Citations:</a:t>
            </a:r>
            <a:endParaRPr sz="1800">
              <a:latin typeface="Times New Roman"/>
              <a:cs typeface="Times New Roman"/>
            </a:endParaRPr>
          </a:p>
          <a:p>
            <a:pPr marL="469900" marR="241935">
              <a:lnSpc>
                <a:spcPct val="100000"/>
              </a:lnSpc>
            </a:pPr>
            <a:r>
              <a:rPr dirty="0" sz="1800" spc="-50">
                <a:latin typeface="Georgia"/>
                <a:cs typeface="Georgia"/>
              </a:rPr>
              <a:t>Ensure </a:t>
            </a:r>
            <a:r>
              <a:rPr dirty="0" sz="1800" spc="-10">
                <a:latin typeface="Georgia"/>
                <a:cs typeface="Georgia"/>
              </a:rPr>
              <a:t>Apollo </a:t>
            </a:r>
            <a:r>
              <a:rPr dirty="0" sz="1800" spc="-60">
                <a:latin typeface="Georgia"/>
                <a:cs typeface="Georgia"/>
              </a:rPr>
              <a:t>Tyres' </a:t>
            </a:r>
            <a:r>
              <a:rPr dirty="0" sz="1800" spc="-30">
                <a:latin typeface="Georgia"/>
                <a:cs typeface="Georgia"/>
              </a:rPr>
              <a:t>business </a:t>
            </a:r>
            <a:r>
              <a:rPr dirty="0" sz="1800" spc="-25">
                <a:latin typeface="Georgia"/>
                <a:cs typeface="Georgia"/>
              </a:rPr>
              <a:t>information </a:t>
            </a:r>
            <a:r>
              <a:rPr dirty="0" sz="1800" spc="-40">
                <a:latin typeface="Georgia"/>
                <a:cs typeface="Georgia"/>
              </a:rPr>
              <a:t>is </a:t>
            </a:r>
            <a:r>
              <a:rPr dirty="0" sz="1800" spc="-20">
                <a:latin typeface="Georgia"/>
                <a:cs typeface="Georgia"/>
              </a:rPr>
              <a:t>consistent </a:t>
            </a:r>
            <a:r>
              <a:rPr dirty="0" sz="1800" spc="-35">
                <a:latin typeface="Georgia"/>
                <a:cs typeface="Georgia"/>
              </a:rPr>
              <a:t>across </a:t>
            </a:r>
            <a:r>
              <a:rPr dirty="0" sz="1800" spc="-15">
                <a:latin typeface="Georgia"/>
                <a:cs typeface="Georgia"/>
              </a:rPr>
              <a:t>local </a:t>
            </a:r>
            <a:r>
              <a:rPr dirty="0" sz="1800" spc="-25">
                <a:latin typeface="Georgia"/>
                <a:cs typeface="Georgia"/>
              </a:rPr>
              <a:t>directories,  </a:t>
            </a:r>
            <a:r>
              <a:rPr dirty="0" sz="1800" spc="-15">
                <a:latin typeface="Georgia"/>
                <a:cs typeface="Georgia"/>
              </a:rPr>
              <a:t>such </a:t>
            </a:r>
            <a:r>
              <a:rPr dirty="0" sz="1800" spc="-50">
                <a:latin typeface="Georgia"/>
                <a:cs typeface="Georgia"/>
              </a:rPr>
              <a:t>as </a:t>
            </a:r>
            <a:r>
              <a:rPr dirty="0" sz="1800" spc="-60">
                <a:latin typeface="Georgia"/>
                <a:cs typeface="Georgia"/>
              </a:rPr>
              <a:t>Yelp, </a:t>
            </a:r>
            <a:r>
              <a:rPr dirty="0" sz="1800" spc="-45">
                <a:latin typeface="Georgia"/>
                <a:cs typeface="Georgia"/>
              </a:rPr>
              <a:t>Yellow </a:t>
            </a:r>
            <a:r>
              <a:rPr dirty="0" sz="1800" spc="-50">
                <a:latin typeface="Georgia"/>
                <a:cs typeface="Georgia"/>
              </a:rPr>
              <a:t>Pages, </a:t>
            </a:r>
            <a:r>
              <a:rPr dirty="0" sz="1800" spc="-25">
                <a:latin typeface="Georgia"/>
                <a:cs typeface="Georgia"/>
              </a:rPr>
              <a:t>and </a:t>
            </a:r>
            <a:r>
              <a:rPr dirty="0" sz="1800" spc="-20">
                <a:latin typeface="Georgia"/>
                <a:cs typeface="Georgia"/>
              </a:rPr>
              <a:t>industry-specific</a:t>
            </a:r>
            <a:r>
              <a:rPr dirty="0" sz="1800" spc="-10">
                <a:latin typeface="Georgia"/>
                <a:cs typeface="Georgia"/>
              </a:rPr>
              <a:t> </a:t>
            </a:r>
            <a:r>
              <a:rPr dirty="0" sz="1800" spc="-30">
                <a:latin typeface="Georgia"/>
                <a:cs typeface="Georgia"/>
              </a:rPr>
              <a:t>platforms.</a:t>
            </a:r>
            <a:endParaRPr sz="1800">
              <a:latin typeface="Georgia"/>
              <a:cs typeface="Georgia"/>
            </a:endParaRPr>
          </a:p>
          <a:p>
            <a:pPr marL="469900">
              <a:lnSpc>
                <a:spcPct val="100000"/>
              </a:lnSpc>
            </a:pPr>
            <a:r>
              <a:rPr dirty="0" sz="1800" spc="-35">
                <a:latin typeface="Georgia"/>
                <a:cs typeface="Georgia"/>
              </a:rPr>
              <a:t>Verify </a:t>
            </a:r>
            <a:r>
              <a:rPr dirty="0" sz="1800" spc="-30">
                <a:latin typeface="Georgia"/>
                <a:cs typeface="Georgia"/>
              </a:rPr>
              <a:t>and </a:t>
            </a:r>
            <a:r>
              <a:rPr dirty="0" sz="1800" spc="-25">
                <a:latin typeface="Georgia"/>
                <a:cs typeface="Georgia"/>
              </a:rPr>
              <a:t>claim </a:t>
            </a:r>
            <a:r>
              <a:rPr dirty="0" sz="1800" spc="-30">
                <a:latin typeface="Georgia"/>
                <a:cs typeface="Georgia"/>
              </a:rPr>
              <a:t>business </a:t>
            </a:r>
            <a:r>
              <a:rPr dirty="0" sz="1800" spc="-20">
                <a:latin typeface="Georgia"/>
                <a:cs typeface="Georgia"/>
              </a:rPr>
              <a:t>listings </a:t>
            </a:r>
            <a:r>
              <a:rPr dirty="0" sz="1800" spc="-10">
                <a:latin typeface="Georgia"/>
                <a:cs typeface="Georgia"/>
              </a:rPr>
              <a:t>on </a:t>
            </a:r>
            <a:r>
              <a:rPr dirty="0" sz="1800" spc="-25">
                <a:latin typeface="Georgia"/>
                <a:cs typeface="Georgia"/>
              </a:rPr>
              <a:t>relevant</a:t>
            </a:r>
            <a:r>
              <a:rPr dirty="0" sz="1800" spc="-155">
                <a:latin typeface="Georgia"/>
                <a:cs typeface="Georgia"/>
              </a:rPr>
              <a:t> </a:t>
            </a:r>
            <a:r>
              <a:rPr dirty="0" sz="1800" spc="-30">
                <a:latin typeface="Georgia"/>
                <a:cs typeface="Georgia"/>
              </a:rPr>
              <a:t>platforms.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60" b="1">
                <a:latin typeface="Times New Roman"/>
                <a:cs typeface="Times New Roman"/>
              </a:rPr>
              <a:t>Analytics </a:t>
            </a:r>
            <a:r>
              <a:rPr dirty="0" sz="1800" spc="105" b="1">
                <a:latin typeface="Times New Roman"/>
                <a:cs typeface="Times New Roman"/>
              </a:rPr>
              <a:t>and</a:t>
            </a:r>
            <a:r>
              <a:rPr dirty="0" sz="1800" spc="-195" b="1">
                <a:latin typeface="Times New Roman"/>
                <a:cs typeface="Times New Roman"/>
              </a:rPr>
              <a:t> </a:t>
            </a:r>
            <a:r>
              <a:rPr dirty="0" sz="1800" spc="75" b="1">
                <a:latin typeface="Times New Roman"/>
                <a:cs typeface="Times New Roman"/>
              </a:rPr>
              <a:t>Monitoring:</a:t>
            </a:r>
            <a:endParaRPr sz="1800">
              <a:latin typeface="Times New Roman"/>
              <a:cs typeface="Times New Roman"/>
            </a:endParaRPr>
          </a:p>
          <a:p>
            <a:pPr marL="469900" marR="444500">
              <a:lnSpc>
                <a:spcPct val="100000"/>
              </a:lnSpc>
            </a:pPr>
            <a:r>
              <a:rPr dirty="0" sz="1800" spc="-40">
                <a:latin typeface="Georgia"/>
                <a:cs typeface="Georgia"/>
              </a:rPr>
              <a:t>Regularly </a:t>
            </a:r>
            <a:r>
              <a:rPr dirty="0" sz="1800" spc="-20">
                <a:latin typeface="Georgia"/>
                <a:cs typeface="Georgia"/>
              </a:rPr>
              <a:t>monitor </a:t>
            </a:r>
            <a:r>
              <a:rPr dirty="0" sz="1800" spc="-25">
                <a:latin typeface="Georgia"/>
                <a:cs typeface="Georgia"/>
              </a:rPr>
              <a:t>website </a:t>
            </a:r>
            <a:r>
              <a:rPr dirty="0" sz="1800" spc="-30">
                <a:latin typeface="Georgia"/>
                <a:cs typeface="Georgia"/>
              </a:rPr>
              <a:t>performance </a:t>
            </a:r>
            <a:r>
              <a:rPr dirty="0" sz="1800" spc="-25">
                <a:latin typeface="Georgia"/>
                <a:cs typeface="Georgia"/>
              </a:rPr>
              <a:t>using </a:t>
            </a:r>
            <a:r>
              <a:rPr dirty="0" sz="1800" spc="-15">
                <a:latin typeface="Georgia"/>
                <a:cs typeface="Georgia"/>
              </a:rPr>
              <a:t>tools </a:t>
            </a:r>
            <a:r>
              <a:rPr dirty="0" sz="1800" spc="-25">
                <a:latin typeface="Georgia"/>
                <a:cs typeface="Georgia"/>
              </a:rPr>
              <a:t>like </a:t>
            </a:r>
            <a:r>
              <a:rPr dirty="0" sz="1800" spc="-15">
                <a:latin typeface="Georgia"/>
                <a:cs typeface="Georgia"/>
              </a:rPr>
              <a:t>Google </a:t>
            </a:r>
            <a:r>
              <a:rPr dirty="0" sz="1800" spc="-25">
                <a:latin typeface="Georgia"/>
                <a:cs typeface="Georgia"/>
              </a:rPr>
              <a:t>Analytics</a:t>
            </a:r>
            <a:r>
              <a:rPr dirty="0" sz="1800" spc="-180">
                <a:latin typeface="Georgia"/>
                <a:cs typeface="Georgia"/>
              </a:rPr>
              <a:t> </a:t>
            </a:r>
            <a:r>
              <a:rPr dirty="0" sz="1800" spc="-25">
                <a:latin typeface="Georgia"/>
                <a:cs typeface="Georgia"/>
              </a:rPr>
              <a:t>and  </a:t>
            </a:r>
            <a:r>
              <a:rPr dirty="0" sz="1800" spc="-15">
                <a:latin typeface="Georgia"/>
                <a:cs typeface="Georgia"/>
              </a:rPr>
              <a:t>Google </a:t>
            </a:r>
            <a:r>
              <a:rPr dirty="0" sz="1800" spc="-35">
                <a:latin typeface="Georgia"/>
                <a:cs typeface="Georgia"/>
              </a:rPr>
              <a:t>Search </a:t>
            </a:r>
            <a:r>
              <a:rPr dirty="0" sz="1800" spc="-15">
                <a:latin typeface="Georgia"/>
                <a:cs typeface="Georgia"/>
              </a:rPr>
              <a:t>Console. Analyze </a:t>
            </a:r>
            <a:r>
              <a:rPr dirty="0" sz="1800" spc="-25">
                <a:latin typeface="Georgia"/>
                <a:cs typeface="Georgia"/>
              </a:rPr>
              <a:t>traffic, </a:t>
            </a:r>
            <a:r>
              <a:rPr dirty="0" sz="1800" spc="-35">
                <a:latin typeface="Georgia"/>
                <a:cs typeface="Georgia"/>
              </a:rPr>
              <a:t>rankings, </a:t>
            </a:r>
            <a:r>
              <a:rPr dirty="0" sz="1800" spc="-25">
                <a:latin typeface="Georgia"/>
                <a:cs typeface="Georgia"/>
              </a:rPr>
              <a:t>and </a:t>
            </a:r>
            <a:r>
              <a:rPr dirty="0" sz="1800" spc="-35">
                <a:latin typeface="Georgia"/>
                <a:cs typeface="Georgia"/>
              </a:rPr>
              <a:t>user </a:t>
            </a:r>
            <a:r>
              <a:rPr dirty="0" sz="1800" spc="-30">
                <a:latin typeface="Georgia"/>
                <a:cs typeface="Georgia"/>
              </a:rPr>
              <a:t>behavior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30">
                <a:latin typeface="Georgia"/>
                <a:cs typeface="Georgia"/>
              </a:rPr>
              <a:t>make  </a:t>
            </a:r>
            <a:r>
              <a:rPr dirty="0" sz="1800" spc="-35">
                <a:latin typeface="Georgia"/>
                <a:cs typeface="Georgia"/>
              </a:rPr>
              <a:t>data-driven </a:t>
            </a:r>
            <a:r>
              <a:rPr dirty="0" sz="1800" spc="-25">
                <a:latin typeface="Georgia"/>
                <a:cs typeface="Georgia"/>
              </a:rPr>
              <a:t>decisions.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800" spc="65" b="1">
                <a:latin typeface="Times New Roman"/>
                <a:cs typeface="Times New Roman"/>
              </a:rPr>
              <a:t>Regular</a:t>
            </a:r>
            <a:r>
              <a:rPr dirty="0" sz="1800" spc="-100" b="1">
                <a:latin typeface="Times New Roman"/>
                <a:cs typeface="Times New Roman"/>
              </a:rPr>
              <a:t> </a:t>
            </a:r>
            <a:r>
              <a:rPr dirty="0" sz="1800" spc="70" b="1">
                <a:latin typeface="Times New Roman"/>
                <a:cs typeface="Times New Roman"/>
              </a:rPr>
              <a:t>Updates:</a:t>
            </a:r>
            <a:endParaRPr sz="1800">
              <a:latin typeface="Times New Roman"/>
              <a:cs typeface="Times New Roman"/>
            </a:endParaRPr>
          </a:p>
          <a:p>
            <a:pPr marL="469900" marR="563245">
              <a:lnSpc>
                <a:spcPct val="100000"/>
              </a:lnSpc>
            </a:pPr>
            <a:r>
              <a:rPr dirty="0" sz="1800" spc="-35">
                <a:latin typeface="Georgia"/>
                <a:cs typeface="Georgia"/>
              </a:rPr>
              <a:t>Keep </a:t>
            </a:r>
            <a:r>
              <a:rPr dirty="0" sz="1800">
                <a:latin typeface="Georgia"/>
                <a:cs typeface="Georgia"/>
              </a:rPr>
              <a:t>the </a:t>
            </a:r>
            <a:r>
              <a:rPr dirty="0" sz="1800" spc="-25">
                <a:latin typeface="Georgia"/>
                <a:cs typeface="Georgia"/>
              </a:rPr>
              <a:t>website </a:t>
            </a:r>
            <a:r>
              <a:rPr dirty="0" sz="1800" spc="-10">
                <a:latin typeface="Georgia"/>
                <a:cs typeface="Georgia"/>
              </a:rPr>
              <a:t>content </a:t>
            </a:r>
            <a:r>
              <a:rPr dirty="0" sz="1800" spc="-25">
                <a:latin typeface="Georgia"/>
                <a:cs typeface="Georgia"/>
              </a:rPr>
              <a:t>and information </a:t>
            </a:r>
            <a:r>
              <a:rPr dirty="0" sz="1800" spc="-20">
                <a:latin typeface="Georgia"/>
                <a:cs typeface="Georgia"/>
              </a:rPr>
              <a:t>up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25">
                <a:latin typeface="Georgia"/>
                <a:cs typeface="Georgia"/>
              </a:rPr>
              <a:t>date. This </a:t>
            </a:r>
            <a:r>
              <a:rPr dirty="0" sz="1800" spc="-20">
                <a:latin typeface="Georgia"/>
                <a:cs typeface="Georgia"/>
              </a:rPr>
              <a:t>includes</a:t>
            </a:r>
            <a:r>
              <a:rPr dirty="0" sz="1800" spc="-250">
                <a:latin typeface="Georgia"/>
                <a:cs typeface="Georgia"/>
              </a:rPr>
              <a:t> </a:t>
            </a:r>
            <a:r>
              <a:rPr dirty="0" sz="1800" spc="-15">
                <a:latin typeface="Georgia"/>
                <a:cs typeface="Georgia"/>
              </a:rPr>
              <a:t>product  </a:t>
            </a:r>
            <a:r>
              <a:rPr dirty="0" sz="1800" spc="-25">
                <a:latin typeface="Georgia"/>
                <a:cs typeface="Georgia"/>
              </a:rPr>
              <a:t>listings, </a:t>
            </a:r>
            <a:r>
              <a:rPr dirty="0" sz="1800" spc="-30">
                <a:latin typeface="Georgia"/>
                <a:cs typeface="Georgia"/>
              </a:rPr>
              <a:t>prices, </a:t>
            </a:r>
            <a:r>
              <a:rPr dirty="0" sz="1800" spc="-25">
                <a:latin typeface="Georgia"/>
                <a:cs typeface="Georgia"/>
              </a:rPr>
              <a:t>and </a:t>
            </a:r>
            <a:r>
              <a:rPr dirty="0" sz="1800" spc="-40">
                <a:latin typeface="Georgia"/>
                <a:cs typeface="Georgia"/>
              </a:rPr>
              <a:t>any </a:t>
            </a:r>
            <a:r>
              <a:rPr dirty="0" sz="1800" spc="-30">
                <a:latin typeface="Georgia"/>
                <a:cs typeface="Georgia"/>
              </a:rPr>
              <a:t>changes </a:t>
            </a:r>
            <a:r>
              <a:rPr dirty="0" sz="1800" spc="-20">
                <a:latin typeface="Georgia"/>
                <a:cs typeface="Georgia"/>
              </a:rPr>
              <a:t>in </a:t>
            </a:r>
            <a:r>
              <a:rPr dirty="0" sz="1800" spc="-30">
                <a:latin typeface="Georgia"/>
                <a:cs typeface="Georgia"/>
              </a:rPr>
              <a:t>services </a:t>
            </a:r>
            <a:r>
              <a:rPr dirty="0" sz="1800" spc="-25">
                <a:latin typeface="Georgia"/>
                <a:cs typeface="Georgia"/>
              </a:rPr>
              <a:t>or</a:t>
            </a:r>
            <a:r>
              <a:rPr dirty="0" sz="1800" spc="-130">
                <a:latin typeface="Georgia"/>
                <a:cs typeface="Georgia"/>
              </a:rPr>
              <a:t> </a:t>
            </a:r>
            <a:r>
              <a:rPr dirty="0" sz="1800" spc="-20">
                <a:latin typeface="Georgia"/>
                <a:cs typeface="Georgia"/>
              </a:rPr>
              <a:t>locations.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800" spc="70" b="1">
                <a:latin typeface="Times New Roman"/>
                <a:cs typeface="Times New Roman"/>
              </a:rPr>
              <a:t>Social</a:t>
            </a:r>
            <a:r>
              <a:rPr dirty="0" sz="1800" spc="-45" b="1">
                <a:latin typeface="Times New Roman"/>
                <a:cs typeface="Times New Roman"/>
              </a:rPr>
              <a:t> </a:t>
            </a:r>
            <a:r>
              <a:rPr dirty="0" sz="1800" spc="50" b="1">
                <a:latin typeface="Times New Roman"/>
                <a:cs typeface="Times New Roman"/>
              </a:rPr>
              <a:t>Media:</a:t>
            </a:r>
            <a:endParaRPr sz="1800">
              <a:latin typeface="Times New Roman"/>
              <a:cs typeface="Times New Roman"/>
            </a:endParaRPr>
          </a:p>
          <a:p>
            <a:pPr marL="469900" marR="809625">
              <a:lnSpc>
                <a:spcPct val="100000"/>
              </a:lnSpc>
            </a:pPr>
            <a:r>
              <a:rPr dirty="0" sz="1800" spc="-30">
                <a:latin typeface="Georgia"/>
                <a:cs typeface="Georgia"/>
              </a:rPr>
              <a:t>Maintain an </a:t>
            </a:r>
            <a:r>
              <a:rPr dirty="0" sz="1800" spc="-25">
                <a:latin typeface="Georgia"/>
                <a:cs typeface="Georgia"/>
              </a:rPr>
              <a:t>active </a:t>
            </a:r>
            <a:r>
              <a:rPr dirty="0" sz="1800" spc="-30">
                <a:latin typeface="Georgia"/>
                <a:cs typeface="Georgia"/>
              </a:rPr>
              <a:t>presence </a:t>
            </a:r>
            <a:r>
              <a:rPr dirty="0" sz="1800" spc="-10">
                <a:latin typeface="Georgia"/>
                <a:cs typeface="Georgia"/>
              </a:rPr>
              <a:t>on </a:t>
            </a:r>
            <a:r>
              <a:rPr dirty="0" sz="1800" spc="-20">
                <a:latin typeface="Georgia"/>
                <a:cs typeface="Georgia"/>
              </a:rPr>
              <a:t>social </a:t>
            </a:r>
            <a:r>
              <a:rPr dirty="0" sz="1800" spc="-30">
                <a:latin typeface="Georgia"/>
                <a:cs typeface="Georgia"/>
              </a:rPr>
              <a:t>media platforms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25">
                <a:latin typeface="Georgia"/>
                <a:cs typeface="Georgia"/>
              </a:rPr>
              <a:t>engage </a:t>
            </a:r>
            <a:r>
              <a:rPr dirty="0" sz="1800" spc="-5">
                <a:latin typeface="Georgia"/>
                <a:cs typeface="Georgia"/>
              </a:rPr>
              <a:t>with</a:t>
            </a:r>
            <a:r>
              <a:rPr dirty="0" sz="1800" spc="-229">
                <a:latin typeface="Georgia"/>
                <a:cs typeface="Georgia"/>
              </a:rPr>
              <a:t> </a:t>
            </a:r>
            <a:r>
              <a:rPr dirty="0" sz="1800">
                <a:latin typeface="Georgia"/>
                <a:cs typeface="Georgia"/>
              </a:rPr>
              <a:t>the  </a:t>
            </a:r>
            <a:r>
              <a:rPr dirty="0" sz="1800" spc="-25">
                <a:latin typeface="Georgia"/>
                <a:cs typeface="Georgia"/>
              </a:rPr>
              <a:t>audience, </a:t>
            </a:r>
            <a:r>
              <a:rPr dirty="0" sz="1800" spc="-35">
                <a:latin typeface="Georgia"/>
                <a:cs typeface="Georgia"/>
              </a:rPr>
              <a:t>share </a:t>
            </a:r>
            <a:r>
              <a:rPr dirty="0" sz="1800" spc="-25">
                <a:latin typeface="Georgia"/>
                <a:cs typeface="Georgia"/>
              </a:rPr>
              <a:t>valuable </a:t>
            </a:r>
            <a:r>
              <a:rPr dirty="0" sz="1800" spc="-15">
                <a:latin typeface="Georgia"/>
                <a:cs typeface="Georgia"/>
              </a:rPr>
              <a:t>content, </a:t>
            </a:r>
            <a:r>
              <a:rPr dirty="0" sz="1800" spc="-25">
                <a:latin typeface="Georgia"/>
                <a:cs typeface="Georgia"/>
              </a:rPr>
              <a:t>and </a:t>
            </a:r>
            <a:r>
              <a:rPr dirty="0" sz="1800" spc="-40">
                <a:latin typeface="Georgia"/>
                <a:cs typeface="Georgia"/>
              </a:rPr>
              <a:t>drive </a:t>
            </a:r>
            <a:r>
              <a:rPr dirty="0" sz="1800" spc="-25">
                <a:latin typeface="Georgia"/>
                <a:cs typeface="Georgia"/>
              </a:rPr>
              <a:t>traffic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>
                <a:latin typeface="Georgia"/>
                <a:cs typeface="Georgia"/>
              </a:rPr>
              <a:t>the</a:t>
            </a:r>
            <a:r>
              <a:rPr dirty="0" sz="1800" spc="-220">
                <a:latin typeface="Georgia"/>
                <a:cs typeface="Georgia"/>
              </a:rPr>
              <a:t> </a:t>
            </a:r>
            <a:r>
              <a:rPr dirty="0" sz="1800" spc="-25">
                <a:latin typeface="Georgia"/>
                <a:cs typeface="Georgia"/>
              </a:rPr>
              <a:t>website.</a:t>
            </a:r>
            <a:endParaRPr sz="18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-35">
                <a:latin typeface="Georgia"/>
                <a:cs typeface="Georgia"/>
              </a:rPr>
              <a:t>Remember </a:t>
            </a:r>
            <a:r>
              <a:rPr dirty="0" sz="1800" spc="-5">
                <a:latin typeface="Georgia"/>
                <a:cs typeface="Georgia"/>
              </a:rPr>
              <a:t>that </a:t>
            </a:r>
            <a:r>
              <a:rPr dirty="0" sz="1800" spc="-55">
                <a:latin typeface="Georgia"/>
                <a:cs typeface="Georgia"/>
              </a:rPr>
              <a:t>SEO </a:t>
            </a:r>
            <a:r>
              <a:rPr dirty="0" sz="1800" spc="-40">
                <a:latin typeface="Georgia"/>
                <a:cs typeface="Georgia"/>
              </a:rPr>
              <a:t>is </a:t>
            </a:r>
            <a:r>
              <a:rPr dirty="0" sz="1800" spc="-30">
                <a:latin typeface="Georgia"/>
                <a:cs typeface="Georgia"/>
              </a:rPr>
              <a:t>an </a:t>
            </a:r>
            <a:r>
              <a:rPr dirty="0" sz="1800" spc="-20">
                <a:latin typeface="Georgia"/>
                <a:cs typeface="Georgia"/>
              </a:rPr>
              <a:t>ongoing </a:t>
            </a:r>
            <a:r>
              <a:rPr dirty="0" sz="1800" spc="-35">
                <a:latin typeface="Georgia"/>
                <a:cs typeface="Georgia"/>
              </a:rPr>
              <a:t>process, </a:t>
            </a:r>
            <a:r>
              <a:rPr dirty="0" sz="1800" spc="-30">
                <a:latin typeface="Georgia"/>
                <a:cs typeface="Georgia"/>
              </a:rPr>
              <a:t>and </a:t>
            </a:r>
            <a:r>
              <a:rPr dirty="0" sz="1800" spc="-5">
                <a:latin typeface="Georgia"/>
                <a:cs typeface="Georgia"/>
              </a:rPr>
              <a:t>it </a:t>
            </a:r>
            <a:r>
              <a:rPr dirty="0" sz="1800" spc="-45">
                <a:latin typeface="Georgia"/>
                <a:cs typeface="Georgia"/>
              </a:rPr>
              <a:t>may </a:t>
            </a:r>
            <a:r>
              <a:rPr dirty="0" sz="1800" spc="-20">
                <a:latin typeface="Georgia"/>
                <a:cs typeface="Georgia"/>
              </a:rPr>
              <a:t>take some </a:t>
            </a:r>
            <a:r>
              <a:rPr dirty="0" sz="1800" spc="-15">
                <a:latin typeface="Georgia"/>
                <a:cs typeface="Georgia"/>
              </a:rPr>
              <a:t>time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25">
                <a:latin typeface="Georgia"/>
                <a:cs typeface="Georgia"/>
              </a:rPr>
              <a:t>see  </a:t>
            </a:r>
            <a:r>
              <a:rPr dirty="0" sz="1800" spc="-20">
                <a:latin typeface="Georgia"/>
                <a:cs typeface="Georgia"/>
              </a:rPr>
              <a:t>significant </a:t>
            </a:r>
            <a:r>
              <a:rPr dirty="0" sz="1800" spc="-30">
                <a:latin typeface="Georgia"/>
                <a:cs typeface="Georgia"/>
              </a:rPr>
              <a:t>results. </a:t>
            </a:r>
            <a:r>
              <a:rPr dirty="0" sz="1800" spc="-40">
                <a:latin typeface="Georgia"/>
                <a:cs typeface="Georgia"/>
              </a:rPr>
              <a:t>Regularly </a:t>
            </a:r>
            <a:r>
              <a:rPr dirty="0" sz="1800" spc="-25">
                <a:latin typeface="Georgia"/>
                <a:cs typeface="Georgia"/>
              </a:rPr>
              <a:t>review and adapt </a:t>
            </a:r>
            <a:r>
              <a:rPr dirty="0" sz="1800" spc="-35">
                <a:latin typeface="Georgia"/>
                <a:cs typeface="Georgia"/>
              </a:rPr>
              <a:t>your </a:t>
            </a:r>
            <a:r>
              <a:rPr dirty="0" sz="1800" spc="-55">
                <a:latin typeface="Georgia"/>
                <a:cs typeface="Georgia"/>
              </a:rPr>
              <a:t>SEO </a:t>
            </a:r>
            <a:r>
              <a:rPr dirty="0" sz="1800" spc="-25">
                <a:latin typeface="Georgia"/>
                <a:cs typeface="Georgia"/>
              </a:rPr>
              <a:t>strategy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20">
                <a:latin typeface="Georgia"/>
                <a:cs typeface="Georgia"/>
              </a:rPr>
              <a:t>align </a:t>
            </a:r>
            <a:r>
              <a:rPr dirty="0" sz="1800" spc="-5">
                <a:latin typeface="Georgia"/>
                <a:cs typeface="Georgia"/>
              </a:rPr>
              <a:t>with</a:t>
            </a:r>
            <a:r>
              <a:rPr dirty="0" sz="1800" spc="-220">
                <a:latin typeface="Georgia"/>
                <a:cs typeface="Georgia"/>
              </a:rPr>
              <a:t> </a:t>
            </a:r>
            <a:r>
              <a:rPr dirty="0" sz="1800" spc="-30">
                <a:latin typeface="Georgia"/>
                <a:cs typeface="Georgia"/>
              </a:rPr>
              <a:t>changes  </a:t>
            </a:r>
            <a:r>
              <a:rPr dirty="0" sz="1800" spc="-20">
                <a:latin typeface="Georgia"/>
                <a:cs typeface="Georgia"/>
              </a:rPr>
              <a:t>in </a:t>
            </a:r>
            <a:r>
              <a:rPr dirty="0" sz="1800" spc="-30">
                <a:latin typeface="Georgia"/>
                <a:cs typeface="Georgia"/>
              </a:rPr>
              <a:t>search </a:t>
            </a:r>
            <a:r>
              <a:rPr dirty="0" sz="1800" spc="-15">
                <a:latin typeface="Georgia"/>
                <a:cs typeface="Georgia"/>
              </a:rPr>
              <a:t>engine </a:t>
            </a:r>
            <a:r>
              <a:rPr dirty="0" sz="1800" spc="-25">
                <a:latin typeface="Georgia"/>
                <a:cs typeface="Georgia"/>
              </a:rPr>
              <a:t>algorithms and </a:t>
            </a:r>
            <a:r>
              <a:rPr dirty="0" sz="1800" spc="-30">
                <a:latin typeface="Georgia"/>
                <a:cs typeface="Georgia"/>
              </a:rPr>
              <a:t>market</a:t>
            </a:r>
            <a:r>
              <a:rPr dirty="0" sz="1800" spc="-215">
                <a:latin typeface="Georgia"/>
                <a:cs typeface="Georgia"/>
              </a:rPr>
              <a:t> </a:t>
            </a:r>
            <a:r>
              <a:rPr dirty="0" sz="1800" spc="-30">
                <a:latin typeface="Georgia"/>
                <a:cs typeface="Georgia"/>
              </a:rPr>
              <a:t>dynamics.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41435" y="6155435"/>
            <a:ext cx="486155" cy="4861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-825" y="0"/>
            <a:ext cx="914558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8739" y="1070864"/>
            <a:ext cx="8812530" cy="5513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06375">
              <a:lnSpc>
                <a:spcPct val="100000"/>
              </a:lnSpc>
              <a:spcBef>
                <a:spcPts val="100"/>
              </a:spcBef>
            </a:pPr>
            <a:r>
              <a:rPr dirty="0" sz="1800" spc="-45">
                <a:latin typeface="Georgia"/>
                <a:cs typeface="Georgia"/>
              </a:rPr>
              <a:t>Key </a:t>
            </a:r>
            <a:r>
              <a:rPr dirty="0" sz="1800" spc="-35">
                <a:latin typeface="Georgia"/>
                <a:cs typeface="Georgia"/>
              </a:rPr>
              <a:t>Performance </a:t>
            </a:r>
            <a:r>
              <a:rPr dirty="0" sz="1800" spc="-30">
                <a:latin typeface="Georgia"/>
                <a:cs typeface="Georgia"/>
              </a:rPr>
              <a:t>Indicators </a:t>
            </a:r>
            <a:r>
              <a:rPr dirty="0" sz="1800" spc="-60">
                <a:latin typeface="Georgia"/>
                <a:cs typeface="Georgia"/>
              </a:rPr>
              <a:t>(KPIs) </a:t>
            </a:r>
            <a:r>
              <a:rPr dirty="0" sz="1800" spc="-35">
                <a:latin typeface="Georgia"/>
                <a:cs typeface="Georgia"/>
              </a:rPr>
              <a:t>for </a:t>
            </a:r>
            <a:r>
              <a:rPr dirty="0" sz="1800" spc="-10">
                <a:latin typeface="Georgia"/>
                <a:cs typeface="Georgia"/>
              </a:rPr>
              <a:t>Apollo </a:t>
            </a:r>
            <a:r>
              <a:rPr dirty="0" sz="1800" spc="-60">
                <a:latin typeface="Georgia"/>
                <a:cs typeface="Georgia"/>
              </a:rPr>
              <a:t>Tyres, </a:t>
            </a:r>
            <a:r>
              <a:rPr dirty="0" sz="1800" spc="-45">
                <a:latin typeface="Georgia"/>
                <a:cs typeface="Georgia"/>
              </a:rPr>
              <a:t>a </a:t>
            </a:r>
            <a:r>
              <a:rPr dirty="0" sz="1800" spc="-25">
                <a:latin typeface="Georgia"/>
                <a:cs typeface="Georgia"/>
              </a:rPr>
              <a:t>tire manufacturing </a:t>
            </a:r>
            <a:r>
              <a:rPr dirty="0" sz="1800" spc="-50">
                <a:latin typeface="Georgia"/>
                <a:cs typeface="Georgia"/>
              </a:rPr>
              <a:t>company, </a:t>
            </a:r>
            <a:r>
              <a:rPr dirty="0" sz="1800" spc="-45">
                <a:latin typeface="Georgia"/>
                <a:cs typeface="Georgia"/>
              </a:rPr>
              <a:t>may  </a:t>
            </a:r>
            <a:r>
              <a:rPr dirty="0" sz="1800" spc="-15">
                <a:latin typeface="Georgia"/>
                <a:cs typeface="Georgia"/>
              </a:rPr>
              <a:t>include </a:t>
            </a:r>
            <a:r>
              <a:rPr dirty="0" sz="1800" spc="-45">
                <a:latin typeface="Georgia"/>
                <a:cs typeface="Georgia"/>
              </a:rPr>
              <a:t>a </a:t>
            </a:r>
            <a:r>
              <a:rPr dirty="0" sz="1800" spc="-30">
                <a:latin typeface="Georgia"/>
                <a:cs typeface="Georgia"/>
              </a:rPr>
              <a:t>variety </a:t>
            </a:r>
            <a:r>
              <a:rPr dirty="0" sz="1800" spc="-15">
                <a:latin typeface="Georgia"/>
                <a:cs typeface="Georgia"/>
              </a:rPr>
              <a:t>of </a:t>
            </a:r>
            <a:r>
              <a:rPr dirty="0" sz="1800" spc="-25">
                <a:latin typeface="Georgia"/>
                <a:cs typeface="Georgia"/>
              </a:rPr>
              <a:t>metrics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35">
                <a:latin typeface="Georgia"/>
                <a:cs typeface="Georgia"/>
              </a:rPr>
              <a:t>measure </a:t>
            </a:r>
            <a:r>
              <a:rPr dirty="0" sz="1800" spc="-15">
                <a:latin typeface="Georgia"/>
                <a:cs typeface="Georgia"/>
              </a:rPr>
              <a:t>their </a:t>
            </a:r>
            <a:r>
              <a:rPr dirty="0" sz="1800" spc="-30">
                <a:latin typeface="Georgia"/>
                <a:cs typeface="Georgia"/>
              </a:rPr>
              <a:t>performance </a:t>
            </a:r>
            <a:r>
              <a:rPr dirty="0" sz="1800" spc="-20">
                <a:latin typeface="Georgia"/>
                <a:cs typeface="Georgia"/>
              </a:rPr>
              <a:t>in </a:t>
            </a:r>
            <a:r>
              <a:rPr dirty="0" sz="1800" spc="-25">
                <a:latin typeface="Georgia"/>
                <a:cs typeface="Georgia"/>
              </a:rPr>
              <a:t>different aspects </a:t>
            </a:r>
            <a:r>
              <a:rPr dirty="0" sz="1800" spc="-15">
                <a:latin typeface="Georgia"/>
                <a:cs typeface="Georgia"/>
              </a:rPr>
              <a:t>of their  </a:t>
            </a:r>
            <a:r>
              <a:rPr dirty="0" sz="1800" spc="-35">
                <a:latin typeface="Georgia"/>
                <a:cs typeface="Georgia"/>
              </a:rPr>
              <a:t>business. </a:t>
            </a:r>
            <a:r>
              <a:rPr dirty="0" sz="1800" spc="-45">
                <a:latin typeface="Georgia"/>
                <a:cs typeface="Georgia"/>
              </a:rPr>
              <a:t>Here </a:t>
            </a:r>
            <a:r>
              <a:rPr dirty="0" sz="1800" spc="-40">
                <a:latin typeface="Georgia"/>
                <a:cs typeface="Georgia"/>
              </a:rPr>
              <a:t>are </a:t>
            </a:r>
            <a:r>
              <a:rPr dirty="0" sz="1800" spc="-25">
                <a:latin typeface="Georgia"/>
                <a:cs typeface="Georgia"/>
              </a:rPr>
              <a:t>some </a:t>
            </a:r>
            <a:r>
              <a:rPr dirty="0" sz="1800" spc="-15">
                <a:latin typeface="Georgia"/>
                <a:cs typeface="Georgia"/>
              </a:rPr>
              <a:t>potential </a:t>
            </a:r>
            <a:r>
              <a:rPr dirty="0" sz="1800" spc="-80">
                <a:latin typeface="Georgia"/>
                <a:cs typeface="Georgia"/>
              </a:rPr>
              <a:t>KPIs </a:t>
            </a:r>
            <a:r>
              <a:rPr dirty="0" sz="1800" spc="-35">
                <a:latin typeface="Georgia"/>
                <a:cs typeface="Georgia"/>
              </a:rPr>
              <a:t>for </a:t>
            </a:r>
            <a:r>
              <a:rPr dirty="0" sz="1800" spc="-10">
                <a:latin typeface="Georgia"/>
                <a:cs typeface="Georgia"/>
              </a:rPr>
              <a:t>Apollo</a:t>
            </a:r>
            <a:r>
              <a:rPr dirty="0" sz="1800" spc="-85">
                <a:latin typeface="Georgia"/>
                <a:cs typeface="Georgia"/>
              </a:rPr>
              <a:t> </a:t>
            </a:r>
            <a:r>
              <a:rPr dirty="0" sz="1800" spc="-70">
                <a:latin typeface="Georgia"/>
                <a:cs typeface="Georgia"/>
              </a:rPr>
              <a:t>Tyres: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800" spc="75" b="1">
                <a:latin typeface="Times New Roman"/>
                <a:cs typeface="Times New Roman"/>
              </a:rPr>
              <a:t>Revenue: </a:t>
            </a:r>
            <a:r>
              <a:rPr dirty="0" sz="1800" spc="-40">
                <a:latin typeface="Georgia"/>
                <a:cs typeface="Georgia"/>
              </a:rPr>
              <a:t>Tracking </a:t>
            </a:r>
            <a:r>
              <a:rPr dirty="0" sz="1800" spc="-10">
                <a:latin typeface="Georgia"/>
                <a:cs typeface="Georgia"/>
              </a:rPr>
              <a:t>total </a:t>
            </a:r>
            <a:r>
              <a:rPr dirty="0" sz="1800" spc="-30">
                <a:latin typeface="Georgia"/>
                <a:cs typeface="Georgia"/>
              </a:rPr>
              <a:t>revenue </a:t>
            </a:r>
            <a:r>
              <a:rPr dirty="0" sz="1800" spc="-25">
                <a:latin typeface="Georgia"/>
                <a:cs typeface="Georgia"/>
              </a:rPr>
              <a:t>and </a:t>
            </a:r>
            <a:r>
              <a:rPr dirty="0" sz="1800" spc="-30">
                <a:latin typeface="Georgia"/>
                <a:cs typeface="Georgia"/>
              </a:rPr>
              <a:t>revenue </a:t>
            </a:r>
            <a:r>
              <a:rPr dirty="0" sz="1800" spc="-20">
                <a:latin typeface="Georgia"/>
                <a:cs typeface="Georgia"/>
              </a:rPr>
              <a:t>growth </a:t>
            </a:r>
            <a:r>
              <a:rPr dirty="0" sz="1800" spc="-40">
                <a:latin typeface="Georgia"/>
                <a:cs typeface="Georgia"/>
              </a:rPr>
              <a:t>over </a:t>
            </a:r>
            <a:r>
              <a:rPr dirty="0" sz="1800" spc="-10">
                <a:latin typeface="Georgia"/>
                <a:cs typeface="Georgia"/>
              </a:rPr>
              <a:t>time </a:t>
            </a:r>
            <a:r>
              <a:rPr dirty="0" sz="1800" spc="-40">
                <a:latin typeface="Georgia"/>
                <a:cs typeface="Georgia"/>
              </a:rPr>
              <a:t>is </a:t>
            </a:r>
            <a:r>
              <a:rPr dirty="0" sz="1800" spc="-45">
                <a:latin typeface="Georgia"/>
                <a:cs typeface="Georgia"/>
              </a:rPr>
              <a:t>a </a:t>
            </a:r>
            <a:r>
              <a:rPr dirty="0" sz="1800" spc="-25">
                <a:latin typeface="Georgia"/>
                <a:cs typeface="Georgia"/>
              </a:rPr>
              <a:t>fundamental </a:t>
            </a:r>
            <a:r>
              <a:rPr dirty="0" sz="1800" spc="-85">
                <a:latin typeface="Georgia"/>
                <a:cs typeface="Georgia"/>
              </a:rPr>
              <a:t>KPI</a:t>
            </a:r>
            <a:r>
              <a:rPr dirty="0" sz="1800" spc="-145">
                <a:latin typeface="Georgia"/>
                <a:cs typeface="Georgia"/>
              </a:rPr>
              <a:t> </a:t>
            </a:r>
            <a:r>
              <a:rPr dirty="0" sz="1800" spc="-35">
                <a:latin typeface="Georgia"/>
                <a:cs typeface="Georgia"/>
              </a:rPr>
              <a:t>for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800" spc="-40">
                <a:latin typeface="Georgia"/>
                <a:cs typeface="Georgia"/>
              </a:rPr>
              <a:t>any </a:t>
            </a:r>
            <a:r>
              <a:rPr dirty="0" sz="1800" spc="-50">
                <a:latin typeface="Georgia"/>
                <a:cs typeface="Georgia"/>
              </a:rPr>
              <a:t>company, </a:t>
            </a:r>
            <a:r>
              <a:rPr dirty="0" sz="1800" spc="-15">
                <a:latin typeface="Georgia"/>
                <a:cs typeface="Georgia"/>
              </a:rPr>
              <a:t>including </a:t>
            </a:r>
            <a:r>
              <a:rPr dirty="0" sz="1800" spc="-10">
                <a:latin typeface="Georgia"/>
                <a:cs typeface="Georgia"/>
              </a:rPr>
              <a:t>Apollo</a:t>
            </a:r>
            <a:r>
              <a:rPr dirty="0" sz="1800" spc="-20">
                <a:latin typeface="Georgia"/>
                <a:cs typeface="Georgia"/>
              </a:rPr>
              <a:t> </a:t>
            </a:r>
            <a:r>
              <a:rPr dirty="0" sz="1800" spc="-60">
                <a:latin typeface="Georgia"/>
                <a:cs typeface="Georgia"/>
              </a:rPr>
              <a:t>Tyres.</a:t>
            </a:r>
            <a:endParaRPr sz="1800">
              <a:latin typeface="Georgia"/>
              <a:cs typeface="Georgia"/>
            </a:endParaRPr>
          </a:p>
          <a:p>
            <a:pPr marL="12700" marR="382270">
              <a:lnSpc>
                <a:spcPct val="100000"/>
              </a:lnSpc>
            </a:pPr>
            <a:r>
              <a:rPr dirty="0" sz="1800" spc="75" b="1">
                <a:latin typeface="Times New Roman"/>
                <a:cs typeface="Times New Roman"/>
              </a:rPr>
              <a:t>Profit</a:t>
            </a:r>
            <a:r>
              <a:rPr dirty="0" sz="1800" spc="-75" b="1">
                <a:latin typeface="Times New Roman"/>
                <a:cs typeface="Times New Roman"/>
              </a:rPr>
              <a:t> </a:t>
            </a:r>
            <a:r>
              <a:rPr dirty="0" sz="1800" spc="30" b="1">
                <a:latin typeface="Times New Roman"/>
                <a:cs typeface="Times New Roman"/>
              </a:rPr>
              <a:t>Margin:</a:t>
            </a:r>
            <a:r>
              <a:rPr dirty="0" sz="1800" spc="15" b="1">
                <a:latin typeface="Times New Roman"/>
                <a:cs typeface="Times New Roman"/>
              </a:rPr>
              <a:t> </a:t>
            </a:r>
            <a:r>
              <a:rPr dirty="0" sz="1800" spc="-25">
                <a:latin typeface="Georgia"/>
                <a:cs typeface="Georgia"/>
              </a:rPr>
              <a:t>Monitoring</a:t>
            </a:r>
            <a:r>
              <a:rPr dirty="0" sz="1800" spc="15">
                <a:latin typeface="Georgia"/>
                <a:cs typeface="Georgia"/>
              </a:rPr>
              <a:t> </a:t>
            </a:r>
            <a:r>
              <a:rPr dirty="0" sz="1800">
                <a:latin typeface="Georgia"/>
                <a:cs typeface="Georgia"/>
              </a:rPr>
              <a:t>the</a:t>
            </a:r>
            <a:r>
              <a:rPr dirty="0" sz="1800" spc="-70">
                <a:latin typeface="Georgia"/>
                <a:cs typeface="Georgia"/>
              </a:rPr>
              <a:t> </a:t>
            </a:r>
            <a:r>
              <a:rPr dirty="0" sz="1800" spc="-30">
                <a:latin typeface="Georgia"/>
                <a:cs typeface="Georgia"/>
              </a:rPr>
              <a:t>company's</a:t>
            </a:r>
            <a:r>
              <a:rPr dirty="0" sz="1800" spc="-45">
                <a:latin typeface="Georgia"/>
                <a:cs typeface="Georgia"/>
              </a:rPr>
              <a:t> </a:t>
            </a:r>
            <a:r>
              <a:rPr dirty="0" sz="1800" spc="-15">
                <a:latin typeface="Georgia"/>
                <a:cs typeface="Georgia"/>
              </a:rPr>
              <a:t>profit</a:t>
            </a:r>
            <a:r>
              <a:rPr dirty="0" sz="1800" spc="-25">
                <a:latin typeface="Georgia"/>
                <a:cs typeface="Georgia"/>
              </a:rPr>
              <a:t> </a:t>
            </a:r>
            <a:r>
              <a:rPr dirty="0" sz="1800" spc="-40">
                <a:latin typeface="Georgia"/>
                <a:cs typeface="Georgia"/>
              </a:rPr>
              <a:t>margins</a:t>
            </a:r>
            <a:r>
              <a:rPr dirty="0" sz="1800" spc="-35">
                <a:latin typeface="Georgia"/>
                <a:cs typeface="Georgia"/>
              </a:rPr>
              <a:t> </a:t>
            </a:r>
            <a:r>
              <a:rPr dirty="0" sz="1800" spc="-5">
                <a:latin typeface="Georgia"/>
                <a:cs typeface="Georgia"/>
              </a:rPr>
              <a:t>to</a:t>
            </a:r>
            <a:r>
              <a:rPr dirty="0" sz="1800" spc="-75">
                <a:latin typeface="Georgia"/>
                <a:cs typeface="Georgia"/>
              </a:rPr>
              <a:t> </a:t>
            </a:r>
            <a:r>
              <a:rPr dirty="0" sz="1800" spc="-30">
                <a:latin typeface="Georgia"/>
                <a:cs typeface="Georgia"/>
              </a:rPr>
              <a:t>ensure</a:t>
            </a:r>
            <a:r>
              <a:rPr dirty="0" sz="1800" spc="-50">
                <a:latin typeface="Georgia"/>
                <a:cs typeface="Georgia"/>
              </a:rPr>
              <a:t> </a:t>
            </a:r>
            <a:r>
              <a:rPr dirty="0" sz="1800" spc="-5">
                <a:latin typeface="Georgia"/>
                <a:cs typeface="Georgia"/>
              </a:rPr>
              <a:t>they</a:t>
            </a:r>
            <a:r>
              <a:rPr dirty="0" sz="1800" spc="-80">
                <a:latin typeface="Georgia"/>
                <a:cs typeface="Georgia"/>
              </a:rPr>
              <a:t> </a:t>
            </a:r>
            <a:r>
              <a:rPr dirty="0" sz="1800" spc="-40">
                <a:latin typeface="Georgia"/>
                <a:cs typeface="Georgia"/>
              </a:rPr>
              <a:t>are</a:t>
            </a:r>
            <a:r>
              <a:rPr dirty="0" sz="1800" spc="-85">
                <a:latin typeface="Georgia"/>
                <a:cs typeface="Georgia"/>
              </a:rPr>
              <a:t> </a:t>
            </a:r>
            <a:r>
              <a:rPr dirty="0" sz="1800" spc="-20">
                <a:latin typeface="Georgia"/>
                <a:cs typeface="Georgia"/>
              </a:rPr>
              <a:t>operating  </a:t>
            </a:r>
            <a:r>
              <a:rPr dirty="0" sz="1800" spc="-15">
                <a:latin typeface="Georgia"/>
                <a:cs typeface="Georgia"/>
              </a:rPr>
              <a:t>efficiently </a:t>
            </a:r>
            <a:r>
              <a:rPr dirty="0" sz="1800" spc="-25">
                <a:latin typeface="Georgia"/>
                <a:cs typeface="Georgia"/>
              </a:rPr>
              <a:t>and</a:t>
            </a:r>
            <a:r>
              <a:rPr dirty="0" sz="1800" spc="-65">
                <a:latin typeface="Georgia"/>
                <a:cs typeface="Georgia"/>
              </a:rPr>
              <a:t> </a:t>
            </a:r>
            <a:r>
              <a:rPr dirty="0" sz="1800" spc="-40">
                <a:latin typeface="Georgia"/>
                <a:cs typeface="Georgia"/>
              </a:rPr>
              <a:t>effectively.</a:t>
            </a:r>
            <a:endParaRPr sz="1800">
              <a:latin typeface="Georgia"/>
              <a:cs typeface="Georgia"/>
            </a:endParaRPr>
          </a:p>
          <a:p>
            <a:pPr marL="12700" marR="452120">
              <a:lnSpc>
                <a:spcPct val="100000"/>
              </a:lnSpc>
            </a:pPr>
            <a:r>
              <a:rPr dirty="0" sz="1800" spc="50" b="1">
                <a:latin typeface="Times New Roman"/>
                <a:cs typeface="Times New Roman"/>
              </a:rPr>
              <a:t>Market </a:t>
            </a:r>
            <a:r>
              <a:rPr dirty="0" sz="1800" spc="30" b="1">
                <a:latin typeface="Times New Roman"/>
                <a:cs typeface="Times New Roman"/>
              </a:rPr>
              <a:t>Share: </a:t>
            </a:r>
            <a:r>
              <a:rPr dirty="0" sz="1800" spc="-35">
                <a:latin typeface="Georgia"/>
                <a:cs typeface="Georgia"/>
              </a:rPr>
              <a:t>Measuring </a:t>
            </a:r>
            <a:r>
              <a:rPr dirty="0" sz="1800" spc="-15">
                <a:latin typeface="Georgia"/>
                <a:cs typeface="Georgia"/>
              </a:rPr>
              <a:t>their </a:t>
            </a:r>
            <a:r>
              <a:rPr dirty="0" sz="1800" spc="-30">
                <a:latin typeface="Georgia"/>
                <a:cs typeface="Georgia"/>
              </a:rPr>
              <a:t>market </a:t>
            </a:r>
            <a:r>
              <a:rPr dirty="0" sz="1800" spc="-35">
                <a:latin typeface="Georgia"/>
                <a:cs typeface="Georgia"/>
              </a:rPr>
              <a:t>share </a:t>
            </a:r>
            <a:r>
              <a:rPr dirty="0" sz="1800" spc="-20">
                <a:latin typeface="Georgia"/>
                <a:cs typeface="Georgia"/>
              </a:rPr>
              <a:t>in </a:t>
            </a:r>
            <a:r>
              <a:rPr dirty="0" sz="1800">
                <a:latin typeface="Georgia"/>
                <a:cs typeface="Georgia"/>
              </a:rPr>
              <a:t>the </a:t>
            </a:r>
            <a:r>
              <a:rPr dirty="0" sz="1800" spc="-25">
                <a:latin typeface="Georgia"/>
                <a:cs typeface="Georgia"/>
              </a:rPr>
              <a:t>tire industry and comparing </a:t>
            </a:r>
            <a:r>
              <a:rPr dirty="0" sz="1800" spc="-5">
                <a:latin typeface="Georgia"/>
                <a:cs typeface="Georgia"/>
              </a:rPr>
              <a:t>it</a:t>
            </a:r>
            <a:r>
              <a:rPr dirty="0" sz="1800" spc="-275">
                <a:latin typeface="Georgia"/>
                <a:cs typeface="Georgia"/>
              </a:rPr>
              <a:t> </a:t>
            </a:r>
            <a:r>
              <a:rPr dirty="0" sz="1800" spc="-5">
                <a:latin typeface="Georgia"/>
                <a:cs typeface="Georgia"/>
              </a:rPr>
              <a:t>to  </a:t>
            </a:r>
            <a:r>
              <a:rPr dirty="0" sz="1800" spc="-20">
                <a:latin typeface="Georgia"/>
                <a:cs typeface="Georgia"/>
              </a:rPr>
              <a:t>competitors.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800" spc="70" b="1">
                <a:latin typeface="Times New Roman"/>
                <a:cs typeface="Times New Roman"/>
              </a:rPr>
              <a:t>Sales</a:t>
            </a:r>
            <a:r>
              <a:rPr dirty="0" sz="1800" spc="-110" b="1">
                <a:latin typeface="Times New Roman"/>
                <a:cs typeface="Times New Roman"/>
              </a:rPr>
              <a:t> </a:t>
            </a:r>
            <a:r>
              <a:rPr dirty="0" sz="1800" spc="55" b="1">
                <a:latin typeface="Times New Roman"/>
                <a:cs typeface="Times New Roman"/>
              </a:rPr>
              <a:t>Volume:</a:t>
            </a:r>
            <a:r>
              <a:rPr dirty="0" sz="1800" spc="-45" b="1">
                <a:latin typeface="Times New Roman"/>
                <a:cs typeface="Times New Roman"/>
              </a:rPr>
              <a:t> </a:t>
            </a:r>
            <a:r>
              <a:rPr dirty="0" sz="1800" spc="-40">
                <a:latin typeface="Georgia"/>
                <a:cs typeface="Georgia"/>
              </a:rPr>
              <a:t>Tracking</a:t>
            </a:r>
            <a:r>
              <a:rPr dirty="0" sz="1800" spc="10">
                <a:latin typeface="Georgia"/>
                <a:cs typeface="Georgia"/>
              </a:rPr>
              <a:t> </a:t>
            </a:r>
            <a:r>
              <a:rPr dirty="0" sz="1800">
                <a:latin typeface="Georgia"/>
                <a:cs typeface="Georgia"/>
              </a:rPr>
              <a:t>the</a:t>
            </a:r>
            <a:r>
              <a:rPr dirty="0" sz="1800" spc="-25">
                <a:latin typeface="Georgia"/>
                <a:cs typeface="Georgia"/>
              </a:rPr>
              <a:t> number</a:t>
            </a:r>
            <a:r>
              <a:rPr dirty="0" sz="1800" spc="-90">
                <a:latin typeface="Georgia"/>
                <a:cs typeface="Georgia"/>
              </a:rPr>
              <a:t> </a:t>
            </a:r>
            <a:r>
              <a:rPr dirty="0" sz="1800" spc="-15">
                <a:latin typeface="Georgia"/>
                <a:cs typeface="Georgia"/>
              </a:rPr>
              <a:t>of</a:t>
            </a:r>
            <a:r>
              <a:rPr dirty="0" sz="1800" spc="50">
                <a:latin typeface="Georgia"/>
                <a:cs typeface="Georgia"/>
              </a:rPr>
              <a:t> </a:t>
            </a:r>
            <a:r>
              <a:rPr dirty="0" sz="1800" spc="-30">
                <a:latin typeface="Georgia"/>
                <a:cs typeface="Georgia"/>
              </a:rPr>
              <a:t>tires</a:t>
            </a:r>
            <a:r>
              <a:rPr dirty="0" sz="1800" spc="-55">
                <a:latin typeface="Georgia"/>
                <a:cs typeface="Georgia"/>
              </a:rPr>
              <a:t> </a:t>
            </a:r>
            <a:r>
              <a:rPr dirty="0" sz="1800" spc="-20">
                <a:latin typeface="Georgia"/>
                <a:cs typeface="Georgia"/>
              </a:rPr>
              <a:t>sold,</a:t>
            </a:r>
            <a:r>
              <a:rPr dirty="0" sz="1800" spc="-30">
                <a:latin typeface="Georgia"/>
                <a:cs typeface="Georgia"/>
              </a:rPr>
              <a:t> </a:t>
            </a:r>
            <a:r>
              <a:rPr dirty="0" sz="1800" spc="-15">
                <a:latin typeface="Georgia"/>
                <a:cs typeface="Georgia"/>
              </a:rPr>
              <a:t>either</a:t>
            </a:r>
            <a:r>
              <a:rPr dirty="0" sz="1800" spc="-60">
                <a:latin typeface="Georgia"/>
                <a:cs typeface="Georgia"/>
              </a:rPr>
              <a:t> </a:t>
            </a:r>
            <a:r>
              <a:rPr dirty="0" sz="1800" spc="-20">
                <a:latin typeface="Georgia"/>
                <a:cs typeface="Georgia"/>
              </a:rPr>
              <a:t>by</a:t>
            </a:r>
            <a:r>
              <a:rPr dirty="0" sz="1800" spc="-50">
                <a:latin typeface="Georgia"/>
                <a:cs typeface="Georgia"/>
              </a:rPr>
              <a:t> </a:t>
            </a:r>
            <a:r>
              <a:rPr dirty="0" sz="1800" spc="-10">
                <a:latin typeface="Georgia"/>
                <a:cs typeface="Georgia"/>
              </a:rPr>
              <a:t>type</a:t>
            </a:r>
            <a:r>
              <a:rPr dirty="0" sz="1800" spc="-70">
                <a:latin typeface="Georgia"/>
                <a:cs typeface="Georgia"/>
              </a:rPr>
              <a:t> </a:t>
            </a:r>
            <a:r>
              <a:rPr dirty="0" sz="1800" spc="-25">
                <a:latin typeface="Georgia"/>
                <a:cs typeface="Georgia"/>
              </a:rPr>
              <a:t>or</a:t>
            </a:r>
            <a:r>
              <a:rPr dirty="0" sz="1800" spc="-70">
                <a:latin typeface="Georgia"/>
                <a:cs typeface="Georgia"/>
              </a:rPr>
              <a:t> </a:t>
            </a:r>
            <a:r>
              <a:rPr dirty="0" sz="1800" spc="-25">
                <a:latin typeface="Georgia"/>
                <a:cs typeface="Georgia"/>
              </a:rPr>
              <a:t>region,</a:t>
            </a:r>
            <a:r>
              <a:rPr dirty="0" sz="1800" spc="10">
                <a:latin typeface="Georgia"/>
                <a:cs typeface="Georgia"/>
              </a:rPr>
              <a:t> </a:t>
            </a:r>
            <a:r>
              <a:rPr dirty="0" sz="1800" spc="-5">
                <a:latin typeface="Georgia"/>
                <a:cs typeface="Georgia"/>
              </a:rPr>
              <a:t>to</a:t>
            </a:r>
            <a:r>
              <a:rPr dirty="0" sz="1800" spc="-75">
                <a:latin typeface="Georgia"/>
                <a:cs typeface="Georgia"/>
              </a:rPr>
              <a:t> </a:t>
            </a:r>
            <a:r>
              <a:rPr dirty="0" sz="1800" spc="-30">
                <a:latin typeface="Georgia"/>
                <a:cs typeface="Georgia"/>
              </a:rPr>
              <a:t>gauge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800" spc="-30">
                <a:latin typeface="Georgia"/>
                <a:cs typeface="Georgia"/>
              </a:rPr>
              <a:t>market </a:t>
            </a:r>
            <a:r>
              <a:rPr dirty="0" sz="1800" spc="-25">
                <a:latin typeface="Georgia"/>
                <a:cs typeface="Georgia"/>
              </a:rPr>
              <a:t>demand </a:t>
            </a:r>
            <a:r>
              <a:rPr dirty="0" sz="1800" spc="-30">
                <a:latin typeface="Georgia"/>
                <a:cs typeface="Georgia"/>
              </a:rPr>
              <a:t>and </a:t>
            </a:r>
            <a:r>
              <a:rPr dirty="0" sz="1800" spc="-15">
                <a:latin typeface="Georgia"/>
                <a:cs typeface="Georgia"/>
              </a:rPr>
              <a:t>their </a:t>
            </a:r>
            <a:r>
              <a:rPr dirty="0" sz="1800" spc="-20">
                <a:latin typeface="Georgia"/>
                <a:cs typeface="Georgia"/>
              </a:rPr>
              <a:t>own </a:t>
            </a:r>
            <a:r>
              <a:rPr dirty="0" sz="1800" spc="-35">
                <a:latin typeface="Georgia"/>
                <a:cs typeface="Georgia"/>
              </a:rPr>
              <a:t>sales</a:t>
            </a:r>
            <a:r>
              <a:rPr dirty="0" sz="1800" spc="-200">
                <a:latin typeface="Georgia"/>
                <a:cs typeface="Georgia"/>
              </a:rPr>
              <a:t> </a:t>
            </a:r>
            <a:r>
              <a:rPr dirty="0" sz="1800" spc="-25">
                <a:latin typeface="Georgia"/>
                <a:cs typeface="Georgia"/>
              </a:rPr>
              <a:t>performance.</a:t>
            </a:r>
            <a:endParaRPr sz="18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800" spc="75" b="1">
                <a:latin typeface="Times New Roman"/>
                <a:cs typeface="Times New Roman"/>
              </a:rPr>
              <a:t>Quality </a:t>
            </a:r>
            <a:r>
              <a:rPr dirty="0" sz="1800" spc="50" b="1">
                <a:latin typeface="Times New Roman"/>
                <a:cs typeface="Times New Roman"/>
              </a:rPr>
              <a:t>Metrics: </a:t>
            </a:r>
            <a:r>
              <a:rPr dirty="0" sz="1800" spc="-25">
                <a:latin typeface="Georgia"/>
                <a:cs typeface="Georgia"/>
              </a:rPr>
              <a:t>Monitoring metrics related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25">
                <a:latin typeface="Georgia"/>
                <a:cs typeface="Georgia"/>
              </a:rPr>
              <a:t>tire </a:t>
            </a:r>
            <a:r>
              <a:rPr dirty="0" sz="1800" spc="-45">
                <a:latin typeface="Georgia"/>
                <a:cs typeface="Georgia"/>
              </a:rPr>
              <a:t>quality, </a:t>
            </a:r>
            <a:r>
              <a:rPr dirty="0" sz="1800" spc="-15">
                <a:latin typeface="Georgia"/>
                <a:cs typeface="Georgia"/>
              </a:rPr>
              <a:t>such </a:t>
            </a:r>
            <a:r>
              <a:rPr dirty="0" sz="1800" spc="-50">
                <a:latin typeface="Georgia"/>
                <a:cs typeface="Georgia"/>
              </a:rPr>
              <a:t>as </a:t>
            </a:r>
            <a:r>
              <a:rPr dirty="0" sz="1800" spc="-10">
                <a:latin typeface="Georgia"/>
                <a:cs typeface="Georgia"/>
              </a:rPr>
              <a:t>defect </a:t>
            </a:r>
            <a:r>
              <a:rPr dirty="0" sz="1800" spc="-40">
                <a:latin typeface="Georgia"/>
                <a:cs typeface="Georgia"/>
              </a:rPr>
              <a:t>rates,</a:t>
            </a:r>
            <a:r>
              <a:rPr dirty="0" sz="1800" spc="-235">
                <a:latin typeface="Georgia"/>
                <a:cs typeface="Georgia"/>
              </a:rPr>
              <a:t> </a:t>
            </a:r>
            <a:r>
              <a:rPr dirty="0" sz="1800" spc="-40">
                <a:latin typeface="Georgia"/>
                <a:cs typeface="Georgia"/>
              </a:rPr>
              <a:t>warranty  </a:t>
            </a:r>
            <a:r>
              <a:rPr dirty="0" sz="1800" spc="-30">
                <a:latin typeface="Georgia"/>
                <a:cs typeface="Georgia"/>
              </a:rPr>
              <a:t>claims, </a:t>
            </a:r>
            <a:r>
              <a:rPr dirty="0" sz="1800" spc="-25">
                <a:latin typeface="Georgia"/>
                <a:cs typeface="Georgia"/>
              </a:rPr>
              <a:t>and </a:t>
            </a:r>
            <a:r>
              <a:rPr dirty="0" sz="1800" spc="-20">
                <a:latin typeface="Georgia"/>
                <a:cs typeface="Georgia"/>
              </a:rPr>
              <a:t>customer </a:t>
            </a:r>
            <a:r>
              <a:rPr dirty="0" sz="1800" spc="-25">
                <a:latin typeface="Georgia"/>
                <a:cs typeface="Georgia"/>
              </a:rPr>
              <a:t>complaints,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30">
                <a:latin typeface="Georgia"/>
                <a:cs typeface="Georgia"/>
              </a:rPr>
              <a:t>ensure </a:t>
            </a:r>
            <a:r>
              <a:rPr dirty="0" sz="1800" spc="-15">
                <a:latin typeface="Georgia"/>
                <a:cs typeface="Georgia"/>
              </a:rPr>
              <a:t>product </a:t>
            </a:r>
            <a:r>
              <a:rPr dirty="0" sz="1800" spc="-20">
                <a:latin typeface="Georgia"/>
                <a:cs typeface="Georgia"/>
              </a:rPr>
              <a:t>quality meets </a:t>
            </a:r>
            <a:r>
              <a:rPr dirty="0" sz="1800" spc="-25">
                <a:latin typeface="Georgia"/>
                <a:cs typeface="Georgia"/>
              </a:rPr>
              <a:t>or </a:t>
            </a:r>
            <a:r>
              <a:rPr dirty="0" sz="1800" spc="-30">
                <a:latin typeface="Georgia"/>
                <a:cs typeface="Georgia"/>
              </a:rPr>
              <a:t>exceeds </a:t>
            </a:r>
            <a:r>
              <a:rPr dirty="0" sz="1800" spc="-25">
                <a:latin typeface="Georgia"/>
                <a:cs typeface="Georgia"/>
              </a:rPr>
              <a:t>industry  </a:t>
            </a:r>
            <a:r>
              <a:rPr dirty="0" sz="1800" spc="-35">
                <a:latin typeface="Georgia"/>
                <a:cs typeface="Georgia"/>
              </a:rPr>
              <a:t>standards.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800" spc="75" b="1">
                <a:latin typeface="Times New Roman"/>
                <a:cs typeface="Times New Roman"/>
              </a:rPr>
              <a:t>Manufacturing </a:t>
            </a:r>
            <a:r>
              <a:rPr dirty="0" sz="1800" spc="50" b="1">
                <a:latin typeface="Times New Roman"/>
                <a:cs typeface="Times New Roman"/>
              </a:rPr>
              <a:t>Efficiency: </a:t>
            </a:r>
            <a:r>
              <a:rPr dirty="0" sz="1800" spc="-30">
                <a:latin typeface="Georgia"/>
                <a:cs typeface="Georgia"/>
              </a:rPr>
              <a:t>Measuring </a:t>
            </a:r>
            <a:r>
              <a:rPr dirty="0" sz="1800" spc="-15">
                <a:latin typeface="Georgia"/>
                <a:cs typeface="Georgia"/>
              </a:rPr>
              <a:t>production </a:t>
            </a:r>
            <a:r>
              <a:rPr dirty="0" sz="1800" spc="-30">
                <a:latin typeface="Georgia"/>
                <a:cs typeface="Georgia"/>
              </a:rPr>
              <a:t>efficiency, </a:t>
            </a:r>
            <a:r>
              <a:rPr dirty="0" sz="1800" spc="-20">
                <a:latin typeface="Georgia"/>
                <a:cs typeface="Georgia"/>
              </a:rPr>
              <a:t>including </a:t>
            </a:r>
            <a:r>
              <a:rPr dirty="0" sz="1800" spc="-25">
                <a:latin typeface="Georgia"/>
                <a:cs typeface="Georgia"/>
              </a:rPr>
              <a:t>factors</a:t>
            </a:r>
            <a:r>
              <a:rPr dirty="0" sz="1800" spc="40">
                <a:latin typeface="Georgia"/>
                <a:cs typeface="Georgia"/>
              </a:rPr>
              <a:t> </a:t>
            </a:r>
            <a:r>
              <a:rPr dirty="0" sz="1800" spc="-25">
                <a:latin typeface="Georgia"/>
                <a:cs typeface="Georgia"/>
              </a:rPr>
              <a:t>like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800" spc="-15">
                <a:latin typeface="Georgia"/>
                <a:cs typeface="Georgia"/>
              </a:rPr>
              <a:t>production </a:t>
            </a:r>
            <a:r>
              <a:rPr dirty="0" sz="1800" spc="-20">
                <a:latin typeface="Georgia"/>
                <a:cs typeface="Georgia"/>
              </a:rPr>
              <a:t>downtime, </a:t>
            </a:r>
            <a:r>
              <a:rPr dirty="0" sz="1800" spc="-30">
                <a:latin typeface="Georgia"/>
                <a:cs typeface="Georgia"/>
              </a:rPr>
              <a:t>waste </a:t>
            </a:r>
            <a:r>
              <a:rPr dirty="0" sz="1800" spc="-20">
                <a:latin typeface="Georgia"/>
                <a:cs typeface="Georgia"/>
              </a:rPr>
              <a:t>reduction, </a:t>
            </a:r>
            <a:r>
              <a:rPr dirty="0" sz="1800" spc="-30">
                <a:latin typeface="Georgia"/>
                <a:cs typeface="Georgia"/>
              </a:rPr>
              <a:t>and </a:t>
            </a:r>
            <a:r>
              <a:rPr dirty="0" sz="1800" spc="-35">
                <a:latin typeface="Georgia"/>
                <a:cs typeface="Georgia"/>
              </a:rPr>
              <a:t>process</a:t>
            </a:r>
            <a:r>
              <a:rPr dirty="0" sz="1800" spc="-70">
                <a:latin typeface="Georgia"/>
                <a:cs typeface="Georgia"/>
              </a:rPr>
              <a:t> </a:t>
            </a:r>
            <a:r>
              <a:rPr dirty="0" sz="1800" spc="-35">
                <a:latin typeface="Georgia"/>
                <a:cs typeface="Georgia"/>
              </a:rPr>
              <a:t>improvements.</a:t>
            </a:r>
            <a:endParaRPr sz="1800">
              <a:latin typeface="Georgia"/>
              <a:cs typeface="Georgia"/>
            </a:endParaRPr>
          </a:p>
          <a:p>
            <a:pPr marL="12700" marR="400685">
              <a:lnSpc>
                <a:spcPct val="100000"/>
              </a:lnSpc>
            </a:pPr>
            <a:r>
              <a:rPr dirty="0" sz="1800" spc="80" b="1">
                <a:latin typeface="Times New Roman"/>
                <a:cs typeface="Times New Roman"/>
              </a:rPr>
              <a:t>Customer </a:t>
            </a:r>
            <a:r>
              <a:rPr dirty="0" sz="1800" spc="70" b="1">
                <a:latin typeface="Times New Roman"/>
                <a:cs typeface="Times New Roman"/>
              </a:rPr>
              <a:t>Satisfaction: </a:t>
            </a:r>
            <a:r>
              <a:rPr dirty="0" sz="1800" spc="-35">
                <a:latin typeface="Georgia"/>
                <a:cs typeface="Georgia"/>
              </a:rPr>
              <a:t>Surveying </a:t>
            </a:r>
            <a:r>
              <a:rPr dirty="0" sz="1800" spc="-25">
                <a:latin typeface="Georgia"/>
                <a:cs typeface="Georgia"/>
              </a:rPr>
              <a:t>customers </a:t>
            </a:r>
            <a:r>
              <a:rPr dirty="0" sz="1800" spc="-35">
                <a:latin typeface="Georgia"/>
                <a:cs typeface="Georgia"/>
              </a:rPr>
              <a:t>for </a:t>
            </a:r>
            <a:r>
              <a:rPr dirty="0" sz="1800" spc="-15">
                <a:latin typeface="Georgia"/>
                <a:cs typeface="Georgia"/>
              </a:rPr>
              <a:t>feedback </a:t>
            </a:r>
            <a:r>
              <a:rPr dirty="0" sz="1800" spc="-25">
                <a:latin typeface="Georgia"/>
                <a:cs typeface="Georgia"/>
              </a:rPr>
              <a:t>and </a:t>
            </a:r>
            <a:r>
              <a:rPr dirty="0" sz="1800" spc="-20">
                <a:latin typeface="Georgia"/>
                <a:cs typeface="Georgia"/>
              </a:rPr>
              <a:t>satisfaction </a:t>
            </a:r>
            <a:r>
              <a:rPr dirty="0" sz="1800" spc="-30">
                <a:latin typeface="Georgia"/>
                <a:cs typeface="Georgia"/>
              </a:rPr>
              <a:t>ratings</a:t>
            </a:r>
            <a:r>
              <a:rPr dirty="0" sz="1800" spc="-250">
                <a:latin typeface="Georgia"/>
                <a:cs typeface="Georgia"/>
              </a:rPr>
              <a:t> </a:t>
            </a:r>
            <a:r>
              <a:rPr dirty="0" sz="1800" spc="-5">
                <a:latin typeface="Georgia"/>
                <a:cs typeface="Georgia"/>
              </a:rPr>
              <a:t>to  </a:t>
            </a:r>
            <a:r>
              <a:rPr dirty="0" sz="1800" spc="-30">
                <a:latin typeface="Georgia"/>
                <a:cs typeface="Georgia"/>
              </a:rPr>
              <a:t>ensure </a:t>
            </a:r>
            <a:r>
              <a:rPr dirty="0" sz="1800" spc="-5">
                <a:latin typeface="Georgia"/>
                <a:cs typeface="Georgia"/>
              </a:rPr>
              <a:t>that </a:t>
            </a:r>
            <a:r>
              <a:rPr dirty="0" sz="1800" spc="-20">
                <a:latin typeface="Georgia"/>
                <a:cs typeface="Georgia"/>
              </a:rPr>
              <a:t>products </a:t>
            </a:r>
            <a:r>
              <a:rPr dirty="0" sz="1800" spc="-25">
                <a:latin typeface="Georgia"/>
                <a:cs typeface="Georgia"/>
              </a:rPr>
              <a:t>and </a:t>
            </a:r>
            <a:r>
              <a:rPr dirty="0" sz="1800" spc="-30">
                <a:latin typeface="Georgia"/>
                <a:cs typeface="Georgia"/>
              </a:rPr>
              <a:t>services </a:t>
            </a:r>
            <a:r>
              <a:rPr dirty="0" sz="1800" spc="-15">
                <a:latin typeface="Georgia"/>
                <a:cs typeface="Georgia"/>
              </a:rPr>
              <a:t>meet their</a:t>
            </a:r>
            <a:r>
              <a:rPr dirty="0" sz="1800" spc="-245">
                <a:latin typeface="Georgia"/>
                <a:cs typeface="Georgia"/>
              </a:rPr>
              <a:t> </a:t>
            </a:r>
            <a:r>
              <a:rPr dirty="0" sz="1800" spc="-20">
                <a:latin typeface="Georgia"/>
                <a:cs typeface="Georgia"/>
              </a:rPr>
              <a:t>expectations.</a:t>
            </a:r>
            <a:endParaRPr sz="1800">
              <a:latin typeface="Georgia"/>
              <a:cs typeface="Georgia"/>
            </a:endParaRPr>
          </a:p>
          <a:p>
            <a:pPr marL="12700" marR="299720">
              <a:lnSpc>
                <a:spcPct val="100000"/>
              </a:lnSpc>
            </a:pPr>
            <a:r>
              <a:rPr dirty="0" sz="1800" spc="100" b="1">
                <a:latin typeface="Times New Roman"/>
                <a:cs typeface="Times New Roman"/>
              </a:rPr>
              <a:t>Distribution </a:t>
            </a:r>
            <a:r>
              <a:rPr dirty="0" sz="1800" spc="105" b="1">
                <a:latin typeface="Times New Roman"/>
                <a:cs typeface="Times New Roman"/>
              </a:rPr>
              <a:t>and </a:t>
            </a:r>
            <a:r>
              <a:rPr dirty="0" sz="1800" spc="60" b="1">
                <a:latin typeface="Times New Roman"/>
                <a:cs typeface="Times New Roman"/>
              </a:rPr>
              <a:t>Logistics: </a:t>
            </a:r>
            <a:r>
              <a:rPr dirty="0" sz="1800" spc="-80">
                <a:latin typeface="Georgia"/>
                <a:cs typeface="Georgia"/>
              </a:rPr>
              <a:t>KPIs </a:t>
            </a:r>
            <a:r>
              <a:rPr dirty="0" sz="1800" spc="-25">
                <a:latin typeface="Georgia"/>
                <a:cs typeface="Georgia"/>
              </a:rPr>
              <a:t>related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20">
                <a:latin typeface="Georgia"/>
                <a:cs typeface="Georgia"/>
              </a:rPr>
              <a:t>distribution </a:t>
            </a:r>
            <a:r>
              <a:rPr dirty="0" sz="1800" spc="-30">
                <a:latin typeface="Georgia"/>
                <a:cs typeface="Georgia"/>
              </a:rPr>
              <a:t>efficiency, </a:t>
            </a:r>
            <a:r>
              <a:rPr dirty="0" sz="1800" spc="-20">
                <a:latin typeface="Georgia"/>
                <a:cs typeface="Georgia"/>
              </a:rPr>
              <a:t>including </a:t>
            </a:r>
            <a:r>
              <a:rPr dirty="0" sz="1800" spc="-15">
                <a:latin typeface="Georgia"/>
                <a:cs typeface="Georgia"/>
              </a:rPr>
              <a:t>on-time  </a:t>
            </a:r>
            <a:r>
              <a:rPr dirty="0" sz="1800" spc="-35">
                <a:latin typeface="Georgia"/>
                <a:cs typeface="Georgia"/>
              </a:rPr>
              <a:t>deliveries, </a:t>
            </a:r>
            <a:r>
              <a:rPr dirty="0" sz="1800" spc="-30">
                <a:latin typeface="Georgia"/>
                <a:cs typeface="Georgia"/>
              </a:rPr>
              <a:t>order </a:t>
            </a:r>
            <a:r>
              <a:rPr dirty="0" sz="1800" spc="-45">
                <a:latin typeface="Georgia"/>
                <a:cs typeface="Georgia"/>
              </a:rPr>
              <a:t>accuracy, </a:t>
            </a:r>
            <a:r>
              <a:rPr dirty="0" sz="1800" spc="-25">
                <a:latin typeface="Georgia"/>
                <a:cs typeface="Georgia"/>
              </a:rPr>
              <a:t>and supply </a:t>
            </a:r>
            <a:r>
              <a:rPr dirty="0" sz="1800" spc="-20">
                <a:latin typeface="Georgia"/>
                <a:cs typeface="Georgia"/>
              </a:rPr>
              <a:t>chain</a:t>
            </a:r>
            <a:r>
              <a:rPr dirty="0" sz="1800" spc="-130">
                <a:latin typeface="Georgia"/>
                <a:cs typeface="Georgia"/>
              </a:rPr>
              <a:t> </a:t>
            </a:r>
            <a:r>
              <a:rPr dirty="0" sz="1800" spc="-30">
                <a:latin typeface="Georgia"/>
                <a:cs typeface="Georgia"/>
              </a:rPr>
              <a:t>performance.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41435" y="6155435"/>
            <a:ext cx="486155" cy="4861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-825" y="0"/>
            <a:ext cx="9145587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09194" y="949197"/>
            <a:ext cx="8820785" cy="5787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224154">
              <a:lnSpc>
                <a:spcPct val="100000"/>
              </a:lnSpc>
              <a:spcBef>
                <a:spcPts val="100"/>
              </a:spcBef>
            </a:pPr>
            <a:r>
              <a:rPr dirty="0" sz="1800" spc="85" b="1">
                <a:latin typeface="Times New Roman"/>
                <a:cs typeface="Times New Roman"/>
              </a:rPr>
              <a:t>Environmental </a:t>
            </a:r>
            <a:r>
              <a:rPr dirty="0" sz="1800" spc="45" b="1">
                <a:latin typeface="Times New Roman"/>
                <a:cs typeface="Times New Roman"/>
              </a:rPr>
              <a:t>Metrics: </a:t>
            </a:r>
            <a:r>
              <a:rPr dirty="0" sz="1800" spc="-25">
                <a:latin typeface="Georgia"/>
                <a:cs typeface="Georgia"/>
              </a:rPr>
              <a:t>Monitoring sustainability </a:t>
            </a:r>
            <a:r>
              <a:rPr dirty="0" sz="1800" spc="-70">
                <a:latin typeface="Georgia"/>
                <a:cs typeface="Georgia"/>
              </a:rPr>
              <a:t>KPIs, </a:t>
            </a:r>
            <a:r>
              <a:rPr dirty="0" sz="1800" spc="-15">
                <a:latin typeface="Georgia"/>
                <a:cs typeface="Georgia"/>
              </a:rPr>
              <a:t>such </a:t>
            </a:r>
            <a:r>
              <a:rPr dirty="0" sz="1800" spc="-50">
                <a:latin typeface="Georgia"/>
                <a:cs typeface="Georgia"/>
              </a:rPr>
              <a:t>as </a:t>
            </a:r>
            <a:r>
              <a:rPr dirty="0" sz="1800" spc="-20">
                <a:latin typeface="Georgia"/>
                <a:cs typeface="Georgia"/>
              </a:rPr>
              <a:t>energy consumption,  </a:t>
            </a:r>
            <a:r>
              <a:rPr dirty="0" sz="1800" spc="-30">
                <a:latin typeface="Georgia"/>
                <a:cs typeface="Georgia"/>
              </a:rPr>
              <a:t>emissions, </a:t>
            </a:r>
            <a:r>
              <a:rPr dirty="0" sz="1800" spc="-25">
                <a:latin typeface="Georgia"/>
                <a:cs typeface="Georgia"/>
              </a:rPr>
              <a:t>and </a:t>
            </a:r>
            <a:r>
              <a:rPr dirty="0" sz="1800" spc="-30">
                <a:latin typeface="Georgia"/>
                <a:cs typeface="Georgia"/>
              </a:rPr>
              <a:t>waste </a:t>
            </a:r>
            <a:r>
              <a:rPr dirty="0" sz="1800" spc="-15">
                <a:latin typeface="Georgia"/>
                <a:cs typeface="Georgia"/>
              </a:rPr>
              <a:t>reduction,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45">
                <a:latin typeface="Georgia"/>
                <a:cs typeface="Georgia"/>
              </a:rPr>
              <a:t>assess </a:t>
            </a:r>
            <a:r>
              <a:rPr dirty="0" sz="1800" spc="-15">
                <a:latin typeface="Georgia"/>
                <a:cs typeface="Georgia"/>
              </a:rPr>
              <a:t>their </a:t>
            </a:r>
            <a:r>
              <a:rPr dirty="0" sz="1800" spc="-25">
                <a:latin typeface="Georgia"/>
                <a:cs typeface="Georgia"/>
              </a:rPr>
              <a:t>environmental </a:t>
            </a:r>
            <a:r>
              <a:rPr dirty="0" sz="1800" spc="-20">
                <a:latin typeface="Georgia"/>
                <a:cs typeface="Georgia"/>
              </a:rPr>
              <a:t>impact </a:t>
            </a:r>
            <a:r>
              <a:rPr dirty="0" sz="1800" spc="-25">
                <a:latin typeface="Georgia"/>
                <a:cs typeface="Georgia"/>
              </a:rPr>
              <a:t>and sustainability  </a:t>
            </a:r>
            <a:r>
              <a:rPr dirty="0" sz="1800" spc="-30">
                <a:latin typeface="Georgia"/>
                <a:cs typeface="Georgia"/>
              </a:rPr>
              <a:t>efforts.</a:t>
            </a:r>
            <a:endParaRPr sz="1800">
              <a:latin typeface="Georgia"/>
              <a:cs typeface="Georgia"/>
            </a:endParaRPr>
          </a:p>
          <a:p>
            <a:pPr algn="just" marL="12700">
              <a:lnSpc>
                <a:spcPct val="100000"/>
              </a:lnSpc>
            </a:pPr>
            <a:r>
              <a:rPr dirty="0" sz="1800" spc="75" b="1">
                <a:latin typeface="Times New Roman"/>
                <a:cs typeface="Times New Roman"/>
              </a:rPr>
              <a:t>Research </a:t>
            </a:r>
            <a:r>
              <a:rPr dirty="0" sz="1800" spc="105" b="1">
                <a:latin typeface="Times New Roman"/>
                <a:cs typeface="Times New Roman"/>
              </a:rPr>
              <a:t>and </a:t>
            </a:r>
            <a:r>
              <a:rPr dirty="0" sz="1800" spc="110" b="1">
                <a:latin typeface="Times New Roman"/>
                <a:cs typeface="Times New Roman"/>
              </a:rPr>
              <a:t>Development: </a:t>
            </a:r>
            <a:r>
              <a:rPr dirty="0" sz="1800" spc="-40">
                <a:latin typeface="Georgia"/>
                <a:cs typeface="Georgia"/>
              </a:rPr>
              <a:t>Tracking </a:t>
            </a:r>
            <a:r>
              <a:rPr dirty="0" sz="1800" spc="-30">
                <a:latin typeface="Georgia"/>
                <a:cs typeface="Georgia"/>
              </a:rPr>
              <a:t>investments </a:t>
            </a:r>
            <a:r>
              <a:rPr dirty="0" sz="1800" spc="-25">
                <a:latin typeface="Georgia"/>
                <a:cs typeface="Georgia"/>
              </a:rPr>
              <a:t>in </a:t>
            </a:r>
            <a:r>
              <a:rPr dirty="0" sz="1800" spc="-65">
                <a:latin typeface="Georgia"/>
                <a:cs typeface="Georgia"/>
              </a:rPr>
              <a:t>R&amp;D </a:t>
            </a:r>
            <a:r>
              <a:rPr dirty="0" sz="1800" spc="-30">
                <a:latin typeface="Georgia"/>
                <a:cs typeface="Georgia"/>
              </a:rPr>
              <a:t>and </a:t>
            </a:r>
            <a:r>
              <a:rPr dirty="0" sz="1800" spc="-25">
                <a:latin typeface="Georgia"/>
                <a:cs typeface="Georgia"/>
              </a:rPr>
              <a:t>innovation,</a:t>
            </a:r>
            <a:r>
              <a:rPr dirty="0" sz="1800" spc="-270">
                <a:latin typeface="Georgia"/>
                <a:cs typeface="Georgia"/>
              </a:rPr>
              <a:t> </a:t>
            </a:r>
            <a:r>
              <a:rPr dirty="0" sz="1800" spc="-25">
                <a:latin typeface="Georgia"/>
                <a:cs typeface="Georgia"/>
              </a:rPr>
              <a:t>and</a:t>
            </a:r>
            <a:endParaRPr sz="1800">
              <a:latin typeface="Georgia"/>
              <a:cs typeface="Georgia"/>
            </a:endParaRPr>
          </a:p>
          <a:p>
            <a:pPr algn="just" marL="12700">
              <a:lnSpc>
                <a:spcPct val="100000"/>
              </a:lnSpc>
            </a:pPr>
            <a:r>
              <a:rPr dirty="0" sz="1800" spc="-35">
                <a:latin typeface="Georgia"/>
                <a:cs typeface="Georgia"/>
              </a:rPr>
              <a:t>assessing </a:t>
            </a:r>
            <a:r>
              <a:rPr dirty="0" sz="1800">
                <a:latin typeface="Georgia"/>
                <a:cs typeface="Georgia"/>
              </a:rPr>
              <a:t>the </a:t>
            </a:r>
            <a:r>
              <a:rPr dirty="0" sz="1800" spc="-35">
                <a:latin typeface="Georgia"/>
                <a:cs typeface="Georgia"/>
              </a:rPr>
              <a:t>success </a:t>
            </a:r>
            <a:r>
              <a:rPr dirty="0" sz="1800" spc="-15">
                <a:latin typeface="Georgia"/>
                <a:cs typeface="Georgia"/>
              </a:rPr>
              <a:t>of new product</a:t>
            </a:r>
            <a:r>
              <a:rPr dirty="0" sz="1800" spc="-100">
                <a:latin typeface="Georgia"/>
                <a:cs typeface="Georgia"/>
              </a:rPr>
              <a:t> </a:t>
            </a:r>
            <a:r>
              <a:rPr dirty="0" sz="1800" spc="-25">
                <a:latin typeface="Georgia"/>
                <a:cs typeface="Georgia"/>
              </a:rPr>
              <a:t>launches.</a:t>
            </a:r>
            <a:endParaRPr sz="1800">
              <a:latin typeface="Georgia"/>
              <a:cs typeface="Georgia"/>
            </a:endParaRPr>
          </a:p>
          <a:p>
            <a:pPr algn="just" marL="12700" marR="288290">
              <a:lnSpc>
                <a:spcPct val="100000"/>
              </a:lnSpc>
            </a:pPr>
            <a:r>
              <a:rPr dirty="0" sz="1800" spc="85" b="1">
                <a:latin typeface="Times New Roman"/>
                <a:cs typeface="Times New Roman"/>
              </a:rPr>
              <a:t>Employee </a:t>
            </a:r>
            <a:r>
              <a:rPr dirty="0" sz="1800" spc="70" b="1">
                <a:latin typeface="Times New Roman"/>
                <a:cs typeface="Times New Roman"/>
              </a:rPr>
              <a:t>Satisfaction:</a:t>
            </a:r>
            <a:r>
              <a:rPr dirty="0" sz="1800" spc="-295" b="1">
                <a:latin typeface="Times New Roman"/>
                <a:cs typeface="Times New Roman"/>
              </a:rPr>
              <a:t> </a:t>
            </a:r>
            <a:r>
              <a:rPr dirty="0" sz="1800" spc="-35">
                <a:latin typeface="Georgia"/>
                <a:cs typeface="Georgia"/>
              </a:rPr>
              <a:t>Measuring </a:t>
            </a:r>
            <a:r>
              <a:rPr dirty="0" sz="1800" spc="-25">
                <a:latin typeface="Georgia"/>
                <a:cs typeface="Georgia"/>
              </a:rPr>
              <a:t>employee </a:t>
            </a:r>
            <a:r>
              <a:rPr dirty="0" sz="1800" spc="-20">
                <a:latin typeface="Georgia"/>
                <a:cs typeface="Georgia"/>
              </a:rPr>
              <a:t>satisfaction </a:t>
            </a:r>
            <a:r>
              <a:rPr dirty="0" sz="1800" spc="-25">
                <a:latin typeface="Georgia"/>
                <a:cs typeface="Georgia"/>
              </a:rPr>
              <a:t>and </a:t>
            </a:r>
            <a:r>
              <a:rPr dirty="0" sz="1800" spc="-20">
                <a:latin typeface="Georgia"/>
                <a:cs typeface="Georgia"/>
              </a:rPr>
              <a:t>engagement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30">
                <a:latin typeface="Georgia"/>
                <a:cs typeface="Georgia"/>
              </a:rPr>
              <a:t>ensure </a:t>
            </a:r>
            <a:r>
              <a:rPr dirty="0" sz="1800" spc="-45">
                <a:latin typeface="Georgia"/>
                <a:cs typeface="Georgia"/>
              </a:rPr>
              <a:t>a  </a:t>
            </a:r>
            <a:r>
              <a:rPr dirty="0" sz="1800" spc="-25">
                <a:latin typeface="Georgia"/>
                <a:cs typeface="Georgia"/>
              </a:rPr>
              <a:t>motivated and productive</a:t>
            </a:r>
            <a:r>
              <a:rPr dirty="0" sz="1800" spc="-30">
                <a:latin typeface="Georgia"/>
                <a:cs typeface="Georgia"/>
              </a:rPr>
              <a:t> workforce.</a:t>
            </a:r>
            <a:endParaRPr sz="1800">
              <a:latin typeface="Georgia"/>
              <a:cs typeface="Georgia"/>
            </a:endParaRPr>
          </a:p>
          <a:p>
            <a:pPr marL="12700" marR="1126490">
              <a:lnSpc>
                <a:spcPct val="100000"/>
              </a:lnSpc>
            </a:pPr>
            <a:r>
              <a:rPr dirty="0" sz="1800" spc="50" b="1">
                <a:latin typeface="Times New Roman"/>
                <a:cs typeface="Times New Roman"/>
              </a:rPr>
              <a:t>Safety Records: </a:t>
            </a:r>
            <a:r>
              <a:rPr dirty="0" sz="1800" spc="-30">
                <a:latin typeface="Georgia"/>
                <a:cs typeface="Georgia"/>
              </a:rPr>
              <a:t>Keeping </a:t>
            </a:r>
            <a:r>
              <a:rPr dirty="0" sz="1800" spc="-20">
                <a:latin typeface="Georgia"/>
                <a:cs typeface="Georgia"/>
              </a:rPr>
              <a:t>track </a:t>
            </a:r>
            <a:r>
              <a:rPr dirty="0" sz="1800" spc="-15">
                <a:latin typeface="Georgia"/>
                <a:cs typeface="Georgia"/>
              </a:rPr>
              <a:t>of </a:t>
            </a:r>
            <a:r>
              <a:rPr dirty="0" sz="1800" spc="-25">
                <a:latin typeface="Georgia"/>
                <a:cs typeface="Georgia"/>
              </a:rPr>
              <a:t>safety </a:t>
            </a:r>
            <a:r>
              <a:rPr dirty="0" sz="1800" spc="-20">
                <a:latin typeface="Georgia"/>
                <a:cs typeface="Georgia"/>
              </a:rPr>
              <a:t>incidents </a:t>
            </a:r>
            <a:r>
              <a:rPr dirty="0" sz="1800" spc="-25">
                <a:latin typeface="Georgia"/>
                <a:cs typeface="Georgia"/>
              </a:rPr>
              <a:t>and ensuring </a:t>
            </a:r>
            <a:r>
              <a:rPr dirty="0" sz="1800" spc="-45">
                <a:latin typeface="Georgia"/>
                <a:cs typeface="Georgia"/>
              </a:rPr>
              <a:t>a </a:t>
            </a:r>
            <a:r>
              <a:rPr dirty="0" sz="1800" spc="-40">
                <a:latin typeface="Georgia"/>
                <a:cs typeface="Georgia"/>
              </a:rPr>
              <a:t>safe</a:t>
            </a:r>
            <a:r>
              <a:rPr dirty="0" sz="1800" spc="-195">
                <a:latin typeface="Georgia"/>
                <a:cs typeface="Georgia"/>
              </a:rPr>
              <a:t> </a:t>
            </a:r>
            <a:r>
              <a:rPr dirty="0" sz="1800" spc="-25">
                <a:latin typeface="Georgia"/>
                <a:cs typeface="Georgia"/>
              </a:rPr>
              <a:t>working  environment </a:t>
            </a:r>
            <a:r>
              <a:rPr dirty="0" sz="1800" spc="-35">
                <a:latin typeface="Georgia"/>
                <a:cs typeface="Georgia"/>
              </a:rPr>
              <a:t>for</a:t>
            </a:r>
            <a:r>
              <a:rPr dirty="0" sz="1800" spc="-70">
                <a:latin typeface="Georgia"/>
                <a:cs typeface="Georgia"/>
              </a:rPr>
              <a:t> </a:t>
            </a:r>
            <a:r>
              <a:rPr dirty="0" sz="1800" spc="-30">
                <a:latin typeface="Georgia"/>
                <a:cs typeface="Georgia"/>
              </a:rPr>
              <a:t>employees.</a:t>
            </a:r>
            <a:endParaRPr sz="1800">
              <a:latin typeface="Georgia"/>
              <a:cs typeface="Georgia"/>
            </a:endParaRPr>
          </a:p>
          <a:p>
            <a:pPr marL="12700" marR="341630">
              <a:lnSpc>
                <a:spcPct val="100000"/>
              </a:lnSpc>
              <a:spcBef>
                <a:spcPts val="5"/>
              </a:spcBef>
            </a:pPr>
            <a:r>
              <a:rPr dirty="0" sz="1800" spc="75" b="1">
                <a:latin typeface="Times New Roman"/>
                <a:cs typeface="Times New Roman"/>
              </a:rPr>
              <a:t>Financial </a:t>
            </a:r>
            <a:r>
              <a:rPr dirty="0" sz="1800" spc="70" b="1">
                <a:latin typeface="Times New Roman"/>
                <a:cs typeface="Times New Roman"/>
              </a:rPr>
              <a:t>Health: </a:t>
            </a:r>
            <a:r>
              <a:rPr dirty="0" sz="1800" spc="-30">
                <a:latin typeface="Georgia"/>
                <a:cs typeface="Georgia"/>
              </a:rPr>
              <a:t>Assessing </a:t>
            </a:r>
            <a:r>
              <a:rPr dirty="0" sz="1800">
                <a:latin typeface="Georgia"/>
                <a:cs typeface="Georgia"/>
              </a:rPr>
              <a:t>the </a:t>
            </a:r>
            <a:r>
              <a:rPr dirty="0" sz="1800" spc="-30">
                <a:latin typeface="Georgia"/>
                <a:cs typeface="Georgia"/>
              </a:rPr>
              <a:t>company's </a:t>
            </a:r>
            <a:r>
              <a:rPr dirty="0" sz="1800" spc="-20">
                <a:latin typeface="Georgia"/>
                <a:cs typeface="Georgia"/>
              </a:rPr>
              <a:t>financial </a:t>
            </a:r>
            <a:r>
              <a:rPr dirty="0" sz="1800" spc="-10">
                <a:latin typeface="Georgia"/>
                <a:cs typeface="Georgia"/>
              </a:rPr>
              <a:t>health</a:t>
            </a:r>
            <a:r>
              <a:rPr dirty="0" sz="1800" spc="-315">
                <a:latin typeface="Georgia"/>
                <a:cs typeface="Georgia"/>
              </a:rPr>
              <a:t> </a:t>
            </a:r>
            <a:r>
              <a:rPr dirty="0" sz="1800" spc="-15">
                <a:latin typeface="Georgia"/>
                <a:cs typeface="Georgia"/>
              </a:rPr>
              <a:t>through </a:t>
            </a:r>
            <a:r>
              <a:rPr dirty="0" sz="1800" spc="-25">
                <a:latin typeface="Georgia"/>
                <a:cs typeface="Georgia"/>
              </a:rPr>
              <a:t>metrics like </a:t>
            </a:r>
            <a:r>
              <a:rPr dirty="0" sz="1800" spc="-10">
                <a:latin typeface="Georgia"/>
                <a:cs typeface="Georgia"/>
              </a:rPr>
              <a:t>debt  </a:t>
            </a:r>
            <a:r>
              <a:rPr dirty="0" sz="1800" spc="-30">
                <a:latin typeface="Georgia"/>
                <a:cs typeface="Georgia"/>
              </a:rPr>
              <a:t>levels, </a:t>
            </a:r>
            <a:r>
              <a:rPr dirty="0" sz="1800" spc="-25">
                <a:latin typeface="Georgia"/>
                <a:cs typeface="Georgia"/>
              </a:rPr>
              <a:t>cash </a:t>
            </a:r>
            <a:r>
              <a:rPr dirty="0" sz="1800" spc="-30">
                <a:latin typeface="Georgia"/>
                <a:cs typeface="Georgia"/>
              </a:rPr>
              <a:t>flow, </a:t>
            </a:r>
            <a:r>
              <a:rPr dirty="0" sz="1800" spc="-25">
                <a:latin typeface="Georgia"/>
                <a:cs typeface="Georgia"/>
              </a:rPr>
              <a:t>and</a:t>
            </a:r>
            <a:r>
              <a:rPr dirty="0" sz="1800" spc="-15">
                <a:latin typeface="Georgia"/>
                <a:cs typeface="Georgia"/>
              </a:rPr>
              <a:t> </a:t>
            </a:r>
            <a:r>
              <a:rPr dirty="0" sz="1800" spc="-40">
                <a:latin typeface="Georgia"/>
                <a:cs typeface="Georgia"/>
              </a:rPr>
              <a:t>liquidity.</a:t>
            </a:r>
            <a:endParaRPr sz="18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50" b="1">
                <a:latin typeface="Times New Roman"/>
                <a:cs typeface="Times New Roman"/>
              </a:rPr>
              <a:t>Brand Awareness: </a:t>
            </a:r>
            <a:r>
              <a:rPr dirty="0" sz="1800" spc="-25">
                <a:latin typeface="Georgia"/>
                <a:cs typeface="Georgia"/>
              </a:rPr>
              <a:t>Monitoring metrics related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30">
                <a:latin typeface="Georgia"/>
                <a:cs typeface="Georgia"/>
              </a:rPr>
              <a:t>brand </a:t>
            </a:r>
            <a:r>
              <a:rPr dirty="0" sz="1800" spc="-20">
                <a:latin typeface="Georgia"/>
                <a:cs typeface="Georgia"/>
              </a:rPr>
              <a:t>recognition, </a:t>
            </a:r>
            <a:r>
              <a:rPr dirty="0" sz="1800" spc="-15">
                <a:latin typeface="Georgia"/>
                <a:cs typeface="Georgia"/>
              </a:rPr>
              <a:t>such </a:t>
            </a:r>
            <a:r>
              <a:rPr dirty="0" sz="1800" spc="-50">
                <a:latin typeface="Georgia"/>
                <a:cs typeface="Georgia"/>
              </a:rPr>
              <a:t>as </a:t>
            </a:r>
            <a:r>
              <a:rPr dirty="0" sz="1800" spc="-20">
                <a:latin typeface="Georgia"/>
                <a:cs typeface="Georgia"/>
              </a:rPr>
              <a:t>social </a:t>
            </a:r>
            <a:r>
              <a:rPr dirty="0" sz="1800" spc="-30">
                <a:latin typeface="Georgia"/>
                <a:cs typeface="Georgia"/>
              </a:rPr>
              <a:t>media  </a:t>
            </a:r>
            <a:r>
              <a:rPr dirty="0" sz="1800" spc="-25">
                <a:latin typeface="Georgia"/>
                <a:cs typeface="Georgia"/>
              </a:rPr>
              <a:t>mentions, </a:t>
            </a:r>
            <a:r>
              <a:rPr dirty="0" sz="1800" spc="-35">
                <a:latin typeface="Georgia"/>
                <a:cs typeface="Georgia"/>
              </a:rPr>
              <a:t>brand </a:t>
            </a:r>
            <a:r>
              <a:rPr dirty="0" sz="1800" spc="-15">
                <a:latin typeface="Georgia"/>
                <a:cs typeface="Georgia"/>
              </a:rPr>
              <a:t>sentiment, </a:t>
            </a:r>
            <a:r>
              <a:rPr dirty="0" sz="1800" spc="-25">
                <a:latin typeface="Georgia"/>
                <a:cs typeface="Georgia"/>
              </a:rPr>
              <a:t>and </a:t>
            </a:r>
            <a:r>
              <a:rPr dirty="0" sz="1800" spc="-30">
                <a:latin typeface="Georgia"/>
                <a:cs typeface="Georgia"/>
              </a:rPr>
              <a:t>advertising</a:t>
            </a:r>
            <a:r>
              <a:rPr dirty="0" sz="1800" spc="50">
                <a:latin typeface="Georgia"/>
                <a:cs typeface="Georgia"/>
              </a:rPr>
              <a:t> </a:t>
            </a:r>
            <a:r>
              <a:rPr dirty="0" sz="1800" spc="-30">
                <a:latin typeface="Georgia"/>
                <a:cs typeface="Georgia"/>
              </a:rPr>
              <a:t>effectiveness.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800" spc="70" b="1">
                <a:latin typeface="Times New Roman"/>
                <a:cs typeface="Times New Roman"/>
              </a:rPr>
              <a:t>Supplier Performance: </a:t>
            </a:r>
            <a:r>
              <a:rPr dirty="0" sz="1800" spc="-40">
                <a:latin typeface="Georgia"/>
                <a:cs typeface="Georgia"/>
              </a:rPr>
              <a:t>Evaluating </a:t>
            </a:r>
            <a:r>
              <a:rPr dirty="0" sz="1800">
                <a:latin typeface="Georgia"/>
                <a:cs typeface="Georgia"/>
              </a:rPr>
              <a:t>the </a:t>
            </a:r>
            <a:r>
              <a:rPr dirty="0" sz="1800" spc="-30">
                <a:latin typeface="Georgia"/>
                <a:cs typeface="Georgia"/>
              </a:rPr>
              <a:t>performance </a:t>
            </a:r>
            <a:r>
              <a:rPr dirty="0" sz="1800" spc="-15">
                <a:latin typeface="Georgia"/>
                <a:cs typeface="Georgia"/>
              </a:rPr>
              <a:t>of </a:t>
            </a:r>
            <a:r>
              <a:rPr dirty="0" sz="1800" spc="-30">
                <a:latin typeface="Georgia"/>
                <a:cs typeface="Georgia"/>
              </a:rPr>
              <a:t>suppliers </a:t>
            </a:r>
            <a:r>
              <a:rPr dirty="0" sz="1800" spc="-20">
                <a:latin typeface="Georgia"/>
                <a:cs typeface="Georgia"/>
              </a:rPr>
              <a:t>in </a:t>
            </a:r>
            <a:r>
              <a:rPr dirty="0" sz="1800" spc="-30">
                <a:latin typeface="Georgia"/>
                <a:cs typeface="Georgia"/>
              </a:rPr>
              <a:t>terms </a:t>
            </a:r>
            <a:r>
              <a:rPr dirty="0" sz="1800" spc="-15">
                <a:latin typeface="Georgia"/>
                <a:cs typeface="Georgia"/>
              </a:rPr>
              <a:t>of</a:t>
            </a:r>
            <a:r>
              <a:rPr dirty="0" sz="1800" spc="-229">
                <a:latin typeface="Georgia"/>
                <a:cs typeface="Georgia"/>
              </a:rPr>
              <a:t> </a:t>
            </a:r>
            <a:r>
              <a:rPr dirty="0" sz="1800" spc="-45">
                <a:latin typeface="Georgia"/>
                <a:cs typeface="Georgia"/>
              </a:rPr>
              <a:t>quality,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dirty="0" sz="1800" spc="-35">
                <a:latin typeface="Georgia"/>
                <a:cs typeface="Georgia"/>
              </a:rPr>
              <a:t>reliability, </a:t>
            </a:r>
            <a:r>
              <a:rPr dirty="0" sz="1800" spc="-30">
                <a:latin typeface="Georgia"/>
                <a:cs typeface="Georgia"/>
              </a:rPr>
              <a:t>and</a:t>
            </a:r>
            <a:r>
              <a:rPr dirty="0" sz="1800" spc="-35">
                <a:latin typeface="Georgia"/>
                <a:cs typeface="Georgia"/>
              </a:rPr>
              <a:t> </a:t>
            </a:r>
            <a:r>
              <a:rPr dirty="0" sz="1800" spc="-25">
                <a:latin typeface="Georgia"/>
                <a:cs typeface="Georgia"/>
              </a:rPr>
              <a:t>cost-effectiveness.</a:t>
            </a:r>
            <a:endParaRPr sz="1800">
              <a:latin typeface="Georgia"/>
              <a:cs typeface="Georgia"/>
            </a:endParaRPr>
          </a:p>
          <a:p>
            <a:pPr marL="12700" marR="133350">
              <a:lnSpc>
                <a:spcPct val="100000"/>
              </a:lnSpc>
            </a:pPr>
            <a:r>
              <a:rPr dirty="0" sz="1800" spc="90" b="1">
                <a:latin typeface="Times New Roman"/>
                <a:cs typeface="Times New Roman"/>
              </a:rPr>
              <a:t>Compliance</a:t>
            </a:r>
            <a:r>
              <a:rPr dirty="0" sz="1800" spc="-290" b="1">
                <a:latin typeface="Times New Roman"/>
                <a:cs typeface="Times New Roman"/>
              </a:rPr>
              <a:t> </a:t>
            </a:r>
            <a:r>
              <a:rPr dirty="0" sz="1800" spc="50" b="1">
                <a:latin typeface="Times New Roman"/>
                <a:cs typeface="Times New Roman"/>
              </a:rPr>
              <a:t>Metrics: </a:t>
            </a:r>
            <a:r>
              <a:rPr dirty="0" sz="1800" spc="-40">
                <a:latin typeface="Georgia"/>
                <a:cs typeface="Georgia"/>
              </a:rPr>
              <a:t>Ensuring </a:t>
            </a:r>
            <a:r>
              <a:rPr dirty="0" sz="1800" spc="-5">
                <a:latin typeface="Georgia"/>
                <a:cs typeface="Georgia"/>
              </a:rPr>
              <a:t>that </a:t>
            </a:r>
            <a:r>
              <a:rPr dirty="0" sz="1800">
                <a:latin typeface="Georgia"/>
                <a:cs typeface="Georgia"/>
              </a:rPr>
              <a:t>the </a:t>
            </a:r>
            <a:r>
              <a:rPr dirty="0" sz="1800" spc="-30">
                <a:latin typeface="Georgia"/>
                <a:cs typeface="Georgia"/>
              </a:rPr>
              <a:t>company adheres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25">
                <a:latin typeface="Georgia"/>
                <a:cs typeface="Georgia"/>
              </a:rPr>
              <a:t>regulatory and compliance  requirements, </a:t>
            </a:r>
            <a:r>
              <a:rPr dirty="0" sz="1800">
                <a:latin typeface="Georgia"/>
                <a:cs typeface="Georgia"/>
              </a:rPr>
              <a:t>both </a:t>
            </a:r>
            <a:r>
              <a:rPr dirty="0" sz="1800" spc="-20">
                <a:latin typeface="Georgia"/>
                <a:cs typeface="Georgia"/>
              </a:rPr>
              <a:t>in </a:t>
            </a:r>
            <a:r>
              <a:rPr dirty="0" sz="1800" spc="-30">
                <a:latin typeface="Georgia"/>
                <a:cs typeface="Georgia"/>
              </a:rPr>
              <a:t>terms </a:t>
            </a:r>
            <a:r>
              <a:rPr dirty="0" sz="1800" spc="-15">
                <a:latin typeface="Georgia"/>
                <a:cs typeface="Georgia"/>
              </a:rPr>
              <a:t>of product </a:t>
            </a:r>
            <a:r>
              <a:rPr dirty="0" sz="1800" spc="-25">
                <a:latin typeface="Georgia"/>
                <a:cs typeface="Georgia"/>
              </a:rPr>
              <a:t>safety and environmental</a:t>
            </a:r>
            <a:r>
              <a:rPr dirty="0" sz="1800" spc="-105">
                <a:latin typeface="Georgia"/>
                <a:cs typeface="Georgia"/>
              </a:rPr>
              <a:t> </a:t>
            </a:r>
            <a:r>
              <a:rPr dirty="0" sz="1800" spc="-35">
                <a:latin typeface="Georgia"/>
                <a:cs typeface="Georgia"/>
              </a:rPr>
              <a:t>standards.</a:t>
            </a:r>
            <a:endParaRPr sz="1800">
              <a:latin typeface="Georgia"/>
              <a:cs typeface="Georgia"/>
            </a:endParaRPr>
          </a:p>
          <a:p>
            <a:pPr marL="12700" marR="186055">
              <a:lnSpc>
                <a:spcPct val="100000"/>
              </a:lnSpc>
            </a:pPr>
            <a:r>
              <a:rPr dirty="0" sz="1800" spc="-20">
                <a:latin typeface="Georgia"/>
                <a:cs typeface="Georgia"/>
              </a:rPr>
              <a:t>These </a:t>
            </a:r>
            <a:r>
              <a:rPr dirty="0" sz="1800" spc="-80">
                <a:latin typeface="Georgia"/>
                <a:cs typeface="Georgia"/>
              </a:rPr>
              <a:t>KPIs </a:t>
            </a:r>
            <a:r>
              <a:rPr dirty="0" sz="1800" spc="-20">
                <a:latin typeface="Georgia"/>
                <a:cs typeface="Georgia"/>
              </a:rPr>
              <a:t>can </a:t>
            </a:r>
            <a:r>
              <a:rPr dirty="0" sz="1800" spc="-30">
                <a:latin typeface="Georgia"/>
                <a:cs typeface="Georgia"/>
              </a:rPr>
              <a:t>provide </a:t>
            </a:r>
            <a:r>
              <a:rPr dirty="0" sz="1800" spc="-25">
                <a:latin typeface="Georgia"/>
                <a:cs typeface="Georgia"/>
              </a:rPr>
              <a:t>valuable insights </a:t>
            </a:r>
            <a:r>
              <a:rPr dirty="0" sz="1800" spc="-15">
                <a:latin typeface="Georgia"/>
                <a:cs typeface="Georgia"/>
              </a:rPr>
              <a:t>into </a:t>
            </a:r>
            <a:r>
              <a:rPr dirty="0" sz="1800" spc="-10">
                <a:latin typeface="Georgia"/>
                <a:cs typeface="Georgia"/>
              </a:rPr>
              <a:t>Apollo </a:t>
            </a:r>
            <a:r>
              <a:rPr dirty="0" sz="1800" spc="-60">
                <a:latin typeface="Georgia"/>
                <a:cs typeface="Georgia"/>
              </a:rPr>
              <a:t>Tyres' </a:t>
            </a:r>
            <a:r>
              <a:rPr dirty="0" sz="1800" spc="-30">
                <a:latin typeface="Georgia"/>
                <a:cs typeface="Georgia"/>
              </a:rPr>
              <a:t>performance </a:t>
            </a:r>
            <a:r>
              <a:rPr dirty="0" sz="1800" spc="-20">
                <a:latin typeface="Georgia"/>
                <a:cs typeface="Georgia"/>
              </a:rPr>
              <a:t>in </a:t>
            </a:r>
            <a:r>
              <a:rPr dirty="0" sz="1800" spc="-35">
                <a:latin typeface="Georgia"/>
                <a:cs typeface="Georgia"/>
              </a:rPr>
              <a:t>various </a:t>
            </a:r>
            <a:r>
              <a:rPr dirty="0" sz="1800" spc="-45">
                <a:latin typeface="Georgia"/>
                <a:cs typeface="Georgia"/>
              </a:rPr>
              <a:t>areas  </a:t>
            </a:r>
            <a:r>
              <a:rPr dirty="0" sz="1800" spc="-15">
                <a:latin typeface="Georgia"/>
                <a:cs typeface="Georgia"/>
              </a:rPr>
              <a:t>of their </a:t>
            </a:r>
            <a:r>
              <a:rPr dirty="0" sz="1800" spc="-35">
                <a:latin typeface="Georgia"/>
                <a:cs typeface="Georgia"/>
              </a:rPr>
              <a:t>business, </a:t>
            </a:r>
            <a:r>
              <a:rPr dirty="0" sz="1800" spc="-25">
                <a:latin typeface="Georgia"/>
                <a:cs typeface="Georgia"/>
              </a:rPr>
              <a:t>allowing </a:t>
            </a:r>
            <a:r>
              <a:rPr dirty="0" sz="1800" spc="-10">
                <a:latin typeface="Georgia"/>
                <a:cs typeface="Georgia"/>
              </a:rPr>
              <a:t>them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30">
                <a:latin typeface="Georgia"/>
                <a:cs typeface="Georgia"/>
              </a:rPr>
              <a:t>make data-driven </a:t>
            </a:r>
            <a:r>
              <a:rPr dirty="0" sz="1800" spc="-25">
                <a:latin typeface="Georgia"/>
                <a:cs typeface="Georgia"/>
              </a:rPr>
              <a:t>decisions and </a:t>
            </a:r>
            <a:r>
              <a:rPr dirty="0" sz="1800" spc="-20">
                <a:latin typeface="Georgia"/>
                <a:cs typeface="Georgia"/>
              </a:rPr>
              <a:t>continually </a:t>
            </a:r>
            <a:r>
              <a:rPr dirty="0" sz="1800" spc="-40">
                <a:latin typeface="Georgia"/>
                <a:cs typeface="Georgia"/>
              </a:rPr>
              <a:t>improve  </a:t>
            </a:r>
            <a:r>
              <a:rPr dirty="0" sz="1800" spc="-15">
                <a:latin typeface="Georgia"/>
                <a:cs typeface="Georgia"/>
              </a:rPr>
              <a:t>their </a:t>
            </a:r>
            <a:r>
              <a:rPr dirty="0" sz="1800" spc="-30">
                <a:latin typeface="Georgia"/>
                <a:cs typeface="Georgia"/>
              </a:rPr>
              <a:t>operations. </a:t>
            </a:r>
            <a:r>
              <a:rPr dirty="0" sz="1800" spc="-55">
                <a:latin typeface="Georgia"/>
                <a:cs typeface="Georgia"/>
              </a:rPr>
              <a:t>It's </a:t>
            </a:r>
            <a:r>
              <a:rPr dirty="0" sz="1800" spc="-25">
                <a:latin typeface="Georgia"/>
                <a:cs typeface="Georgia"/>
              </a:rPr>
              <a:t>essential </a:t>
            </a:r>
            <a:r>
              <a:rPr dirty="0" sz="1800" spc="-35">
                <a:latin typeface="Georgia"/>
                <a:cs typeface="Georgia"/>
              </a:rPr>
              <a:t>for </a:t>
            </a:r>
            <a:r>
              <a:rPr dirty="0" sz="1800" spc="-10">
                <a:latin typeface="Georgia"/>
                <a:cs typeface="Georgia"/>
              </a:rPr>
              <a:t>Apollo </a:t>
            </a:r>
            <a:r>
              <a:rPr dirty="0" sz="1800" spc="-65">
                <a:latin typeface="Georgia"/>
                <a:cs typeface="Georgia"/>
              </a:rPr>
              <a:t>Tyres </a:t>
            </a:r>
            <a:r>
              <a:rPr dirty="0" sz="1800" spc="-5">
                <a:latin typeface="Georgia"/>
                <a:cs typeface="Georgia"/>
              </a:rPr>
              <a:t>to </a:t>
            </a:r>
            <a:r>
              <a:rPr dirty="0" sz="1800" spc="-15">
                <a:latin typeface="Georgia"/>
                <a:cs typeface="Georgia"/>
              </a:rPr>
              <a:t>choose </a:t>
            </a:r>
            <a:r>
              <a:rPr dirty="0" sz="1800">
                <a:latin typeface="Georgia"/>
                <a:cs typeface="Georgia"/>
              </a:rPr>
              <a:t>the </a:t>
            </a:r>
            <a:r>
              <a:rPr dirty="0" sz="1800" spc="-80">
                <a:latin typeface="Georgia"/>
                <a:cs typeface="Georgia"/>
              </a:rPr>
              <a:t>KPIs </a:t>
            </a:r>
            <a:r>
              <a:rPr dirty="0" sz="1800" spc="-5">
                <a:latin typeface="Georgia"/>
                <a:cs typeface="Georgia"/>
              </a:rPr>
              <a:t>that </a:t>
            </a:r>
            <a:r>
              <a:rPr dirty="0" sz="1800" spc="-20">
                <a:latin typeface="Georgia"/>
                <a:cs typeface="Georgia"/>
              </a:rPr>
              <a:t>align </a:t>
            </a:r>
            <a:r>
              <a:rPr dirty="0" sz="1800" spc="-5">
                <a:latin typeface="Georgia"/>
                <a:cs typeface="Georgia"/>
              </a:rPr>
              <a:t>with </a:t>
            </a:r>
            <a:r>
              <a:rPr dirty="0" sz="1800" spc="-15">
                <a:latin typeface="Georgia"/>
                <a:cs typeface="Georgia"/>
              </a:rPr>
              <a:t>their  </a:t>
            </a:r>
            <a:r>
              <a:rPr dirty="0" sz="1800" spc="-25">
                <a:latin typeface="Georgia"/>
                <a:cs typeface="Georgia"/>
              </a:rPr>
              <a:t>strategic </a:t>
            </a:r>
            <a:r>
              <a:rPr dirty="0" sz="1800" spc="-20">
                <a:latin typeface="Georgia"/>
                <a:cs typeface="Georgia"/>
              </a:rPr>
              <a:t>objectives </a:t>
            </a:r>
            <a:r>
              <a:rPr dirty="0" sz="1800" spc="-30">
                <a:latin typeface="Georgia"/>
                <a:cs typeface="Georgia"/>
              </a:rPr>
              <a:t>and </a:t>
            </a:r>
            <a:r>
              <a:rPr dirty="0" sz="1800" spc="-20">
                <a:latin typeface="Georgia"/>
                <a:cs typeface="Georgia"/>
              </a:rPr>
              <a:t>industry</a:t>
            </a:r>
            <a:r>
              <a:rPr dirty="0" sz="1800" spc="-95">
                <a:latin typeface="Georgia"/>
                <a:cs typeface="Georgia"/>
              </a:rPr>
              <a:t> </a:t>
            </a:r>
            <a:r>
              <a:rPr dirty="0" sz="1800" spc="-25">
                <a:latin typeface="Georgia"/>
                <a:cs typeface="Georgia"/>
              </a:rPr>
              <a:t>benchmarks.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41435" y="6155435"/>
            <a:ext cx="486155" cy="4861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23"/>
              <a:ext cx="9143999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1357" y="0"/>
              <a:ext cx="4742641" cy="5999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-825" y="0"/>
            <a:ext cx="9145905" cy="6858000"/>
            <a:chOff x="-825" y="0"/>
            <a:chExt cx="9145905" cy="6858000"/>
          </a:xfrm>
        </p:grpSpPr>
        <p:sp>
          <p:nvSpPr>
            <p:cNvPr id="7" name="object 7"/>
            <p:cNvSpPr/>
            <p:nvPr/>
          </p:nvSpPr>
          <p:spPr>
            <a:xfrm>
              <a:off x="-825" y="0"/>
              <a:ext cx="9145587" cy="68579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441435" y="6155435"/>
              <a:ext cx="486155" cy="4861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2023-10-16T08:09:51Z</dcterms:created>
  <dcterms:modified xsi:type="dcterms:W3CDTF">2023-10-16T08:09:51Z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2023-10-16T00:00:00Z</vt:filetime>
  </property>
</Properties>
</file>